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1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62"/>
  </p:notesMasterIdLst>
  <p:sldIdLst>
    <p:sldId id="256" r:id="rId2"/>
    <p:sldId id="257" r:id="rId3"/>
    <p:sldId id="258" r:id="rId4"/>
    <p:sldId id="259" r:id="rId5"/>
    <p:sldId id="260" r:id="rId6"/>
    <p:sldId id="261" r:id="rId7"/>
    <p:sldId id="318" r:id="rId8"/>
    <p:sldId id="262" r:id="rId9"/>
    <p:sldId id="314" r:id="rId10"/>
    <p:sldId id="263" r:id="rId11"/>
    <p:sldId id="264" r:id="rId12"/>
    <p:sldId id="265" r:id="rId13"/>
    <p:sldId id="315" r:id="rId14"/>
    <p:sldId id="267" r:id="rId15"/>
    <p:sldId id="268" r:id="rId16"/>
    <p:sldId id="269" r:id="rId17"/>
    <p:sldId id="270" r:id="rId18"/>
    <p:sldId id="272" r:id="rId19"/>
    <p:sldId id="273" r:id="rId20"/>
    <p:sldId id="275" r:id="rId21"/>
    <p:sldId id="276" r:id="rId22"/>
    <p:sldId id="306" r:id="rId23"/>
    <p:sldId id="274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6" r:id="rId33"/>
    <p:sldId id="287" r:id="rId34"/>
    <p:sldId id="288" r:id="rId35"/>
    <p:sldId id="289" r:id="rId36"/>
    <p:sldId id="294" r:id="rId37"/>
    <p:sldId id="295" r:id="rId38"/>
    <p:sldId id="296" r:id="rId39"/>
    <p:sldId id="290" r:id="rId40"/>
    <p:sldId id="291" r:id="rId41"/>
    <p:sldId id="293" r:id="rId42"/>
    <p:sldId id="316" r:id="rId43"/>
    <p:sldId id="305" r:id="rId44"/>
    <p:sldId id="307" r:id="rId45"/>
    <p:sldId id="308" r:id="rId46"/>
    <p:sldId id="309" r:id="rId47"/>
    <p:sldId id="312" r:id="rId48"/>
    <p:sldId id="313" r:id="rId49"/>
    <p:sldId id="310" r:id="rId50"/>
    <p:sldId id="311" r:id="rId51"/>
    <p:sldId id="292" r:id="rId52"/>
    <p:sldId id="297" r:id="rId53"/>
    <p:sldId id="317" r:id="rId54"/>
    <p:sldId id="298" r:id="rId55"/>
    <p:sldId id="299" r:id="rId56"/>
    <p:sldId id="300" r:id="rId57"/>
    <p:sldId id="301" r:id="rId58"/>
    <p:sldId id="302" r:id="rId59"/>
    <p:sldId id="303" r:id="rId60"/>
    <p:sldId id="304" r:id="rId61"/>
  </p:sldIdLst>
  <p:sldSz cx="10058400" cy="7772400"/>
  <p:notesSz cx="6858000" cy="9144000"/>
  <p:embeddedFontLs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Helvetica Neue" panose="020B0604020202020204" charset="0"/>
      <p:regular r:id="rId67"/>
      <p:bold r:id="rId68"/>
      <p:italic r:id="rId69"/>
      <p:boldItalic r:id="rId70"/>
    </p:embeddedFont>
    <p:embeddedFont>
      <p:font typeface="Helvetica Neue Light" panose="020B0604020202020204" charset="0"/>
      <p:regular r:id="rId71"/>
      <p:bold r:id="rId72"/>
      <p:italic r:id="rId73"/>
      <p:boldItalic r:id="rId74"/>
    </p:embeddedFont>
    <p:embeddedFont>
      <p:font typeface="Lato" panose="020B0604020202020204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Enright" initials="DE" lastIdx="3" clrIdx="0">
    <p:extLst>
      <p:ext uri="{19B8F6BF-5375-455C-9EA6-DF929625EA0E}">
        <p15:presenceInfo xmlns:p15="http://schemas.microsoft.com/office/powerpoint/2012/main" userId="03187f8c3c74196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9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6857DD-5923-46C6-BD7F-338A632A19D8}" v="916" dt="2019-06-07T01:54:04.704"/>
    <p1510:client id="{3F0E10D5-D525-4F5B-8062-DD487749C1B5}" v="1" dt="2019-06-08T10:41:24.4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72" autoAdjust="0"/>
    <p:restoredTop sz="94421"/>
  </p:normalViewPr>
  <p:slideViewPr>
    <p:cSldViewPr snapToGrid="0" snapToObjects="1">
      <p:cViewPr varScale="1">
        <p:scale>
          <a:sx n="115" d="100"/>
          <a:sy n="115" d="100"/>
        </p:scale>
        <p:origin x="6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84" Type="http://schemas.microsoft.com/office/2016/11/relationships/changesInfo" Target="changesInfos/changesInfo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2.fntdata"/><Relationship Id="rId79" Type="http://schemas.openxmlformats.org/officeDocument/2006/relationships/commentAuthors" Target="commentAuthor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77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0.fntdata"/><Relationship Id="rId80" Type="http://schemas.openxmlformats.org/officeDocument/2006/relationships/presProps" Target="presProps.xml"/><Relationship Id="rId85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70" Type="http://schemas.openxmlformats.org/officeDocument/2006/relationships/font" Target="fonts/font8.fntdata"/><Relationship Id="rId75" Type="http://schemas.openxmlformats.org/officeDocument/2006/relationships/font" Target="fonts/font13.fntdata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73" Type="http://schemas.openxmlformats.org/officeDocument/2006/relationships/font" Target="fonts/font11.fntdata"/><Relationship Id="rId78" Type="http://schemas.openxmlformats.org/officeDocument/2006/relationships/font" Target="fonts/font16.fntdata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4.fntdata"/><Relationship Id="rId7" Type="http://schemas.openxmlformats.org/officeDocument/2006/relationships/slide" Target="slides/slide6.xml"/><Relationship Id="rId71" Type="http://schemas.openxmlformats.org/officeDocument/2006/relationships/font" Target="fonts/font9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4.fntdata"/><Relationship Id="rId61" Type="http://schemas.openxmlformats.org/officeDocument/2006/relationships/slide" Target="slides/slide60.xml"/><Relationship Id="rId8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Enright" userId="03187f8c3c74196f" providerId="LiveId" clId="{0B6857DD-5923-46C6-BD7F-338A632A19D8}"/>
    <pc:docChg chg="undo custSel addSld delSld modSld">
      <pc:chgData name="David Enright" userId="03187f8c3c74196f" providerId="LiveId" clId="{0B6857DD-5923-46C6-BD7F-338A632A19D8}" dt="2019-06-07T01:54:08.756" v="2918" actId="20577"/>
      <pc:docMkLst>
        <pc:docMk/>
      </pc:docMkLst>
      <pc:sldChg chg="modSp">
        <pc:chgData name="David Enright" userId="03187f8c3c74196f" providerId="LiveId" clId="{0B6857DD-5923-46C6-BD7F-338A632A19D8}" dt="2019-06-07T01:28:11.549" v="925" actId="2711"/>
        <pc:sldMkLst>
          <pc:docMk/>
          <pc:sldMk cId="2625459123" sldId="264"/>
        </pc:sldMkLst>
        <pc:spChg chg="mod">
          <ac:chgData name="David Enright" userId="03187f8c3c74196f" providerId="LiveId" clId="{0B6857DD-5923-46C6-BD7F-338A632A19D8}" dt="2019-06-07T01:28:11.549" v="925" actId="2711"/>
          <ac:spMkLst>
            <pc:docMk/>
            <pc:sldMk cId="2625459123" sldId="264"/>
            <ac:spMk id="6" creationId="{0904437C-6A3E-4B3C-BF9F-EBED0C28DCB0}"/>
          </ac:spMkLst>
        </pc:spChg>
      </pc:sldChg>
      <pc:sldChg chg="modSp">
        <pc:chgData name="David Enright" userId="03187f8c3c74196f" providerId="LiveId" clId="{0B6857DD-5923-46C6-BD7F-338A632A19D8}" dt="2019-06-07T01:06:11.757" v="174" actId="1076"/>
        <pc:sldMkLst>
          <pc:docMk/>
          <pc:sldMk cId="578059442" sldId="267"/>
        </pc:sldMkLst>
        <pc:spChg chg="mod">
          <ac:chgData name="David Enright" userId="03187f8c3c74196f" providerId="LiveId" clId="{0B6857DD-5923-46C6-BD7F-338A632A19D8}" dt="2019-06-07T01:06:11.757" v="174" actId="1076"/>
          <ac:spMkLst>
            <pc:docMk/>
            <pc:sldMk cId="578059442" sldId="267"/>
            <ac:spMk id="2" creationId="{89F2A670-39A5-3046-BF13-C50E5643E8A0}"/>
          </ac:spMkLst>
        </pc:spChg>
        <pc:spChg chg="mod">
          <ac:chgData name="David Enright" userId="03187f8c3c74196f" providerId="LiveId" clId="{0B6857DD-5923-46C6-BD7F-338A632A19D8}" dt="2019-06-07T01:06:11.757" v="174" actId="1076"/>
          <ac:spMkLst>
            <pc:docMk/>
            <pc:sldMk cId="578059442" sldId="267"/>
            <ac:spMk id="18" creationId="{452A2C43-06F3-A747-B1B3-3A8E1D1135B0}"/>
          </ac:spMkLst>
        </pc:spChg>
        <pc:spChg chg="mod">
          <ac:chgData name="David Enright" userId="03187f8c3c74196f" providerId="LiveId" clId="{0B6857DD-5923-46C6-BD7F-338A632A19D8}" dt="2019-06-07T01:06:11.757" v="174" actId="1076"/>
          <ac:spMkLst>
            <pc:docMk/>
            <pc:sldMk cId="578059442" sldId="267"/>
            <ac:spMk id="19" creationId="{1999719C-3A89-664A-8AEB-A9B0DDE09EFB}"/>
          </ac:spMkLst>
        </pc:spChg>
      </pc:sldChg>
      <pc:sldChg chg="modSp">
        <pc:chgData name="David Enright" userId="03187f8c3c74196f" providerId="LiveId" clId="{0B6857DD-5923-46C6-BD7F-338A632A19D8}" dt="2019-06-07T01:12:39.935" v="223" actId="1076"/>
        <pc:sldMkLst>
          <pc:docMk/>
          <pc:sldMk cId="2706011378" sldId="268"/>
        </pc:sldMkLst>
        <pc:spChg chg="mod">
          <ac:chgData name="David Enright" userId="03187f8c3c74196f" providerId="LiveId" clId="{0B6857DD-5923-46C6-BD7F-338A632A19D8}" dt="2019-06-07T01:12:39.935" v="223" actId="1076"/>
          <ac:spMkLst>
            <pc:docMk/>
            <pc:sldMk cId="2706011378" sldId="268"/>
            <ac:spMk id="11" creationId="{63BAF0CA-680E-0D46-B18E-B5308746482F}"/>
          </ac:spMkLst>
        </pc:spChg>
        <pc:spChg chg="mod">
          <ac:chgData name="David Enright" userId="03187f8c3c74196f" providerId="LiveId" clId="{0B6857DD-5923-46C6-BD7F-338A632A19D8}" dt="2019-06-07T01:12:26.754" v="220" actId="14100"/>
          <ac:spMkLst>
            <pc:docMk/>
            <pc:sldMk cId="2706011378" sldId="268"/>
            <ac:spMk id="20" creationId="{AB4DB492-BF8C-CA42-8AA9-A0D46726FEDB}"/>
          </ac:spMkLst>
        </pc:spChg>
        <pc:spChg chg="mod">
          <ac:chgData name="David Enright" userId="03187f8c3c74196f" providerId="LiveId" clId="{0B6857DD-5923-46C6-BD7F-338A632A19D8}" dt="2019-06-07T01:06:48.507" v="196" actId="20577"/>
          <ac:spMkLst>
            <pc:docMk/>
            <pc:sldMk cId="2706011378" sldId="268"/>
            <ac:spMk id="21" creationId="{CC05036C-2458-4B44-8210-699311FE0414}"/>
          </ac:spMkLst>
        </pc:spChg>
        <pc:spChg chg="mod">
          <ac:chgData name="David Enright" userId="03187f8c3c74196f" providerId="LiveId" clId="{0B6857DD-5923-46C6-BD7F-338A632A19D8}" dt="2019-06-07T01:12:35.506" v="222" actId="14100"/>
          <ac:spMkLst>
            <pc:docMk/>
            <pc:sldMk cId="2706011378" sldId="268"/>
            <ac:spMk id="23" creationId="{620E5ED4-A509-9C47-8601-BBE0D47EFED2}"/>
          </ac:spMkLst>
        </pc:spChg>
      </pc:sldChg>
      <pc:sldChg chg="modSp">
        <pc:chgData name="David Enright" userId="03187f8c3c74196f" providerId="LiveId" clId="{0B6857DD-5923-46C6-BD7F-338A632A19D8}" dt="2019-06-07T01:12:59.846" v="229" actId="20577"/>
        <pc:sldMkLst>
          <pc:docMk/>
          <pc:sldMk cId="289729209" sldId="269"/>
        </pc:sldMkLst>
        <pc:spChg chg="mod">
          <ac:chgData name="David Enright" userId="03187f8c3c74196f" providerId="LiveId" clId="{0B6857DD-5923-46C6-BD7F-338A632A19D8}" dt="2019-06-07T01:00:48.671" v="0" actId="207"/>
          <ac:spMkLst>
            <pc:docMk/>
            <pc:sldMk cId="289729209" sldId="269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12:52.706" v="225" actId="14100"/>
          <ac:spMkLst>
            <pc:docMk/>
            <pc:sldMk cId="289729209" sldId="269"/>
            <ac:spMk id="12" creationId="{6065F0B7-9883-CF4F-B2DD-BACABB2CFCFD}"/>
          </ac:spMkLst>
        </pc:spChg>
        <pc:spChg chg="mod">
          <ac:chgData name="David Enright" userId="03187f8c3c74196f" providerId="LiveId" clId="{0B6857DD-5923-46C6-BD7F-338A632A19D8}" dt="2019-06-07T01:12:59.846" v="229" actId="20577"/>
          <ac:spMkLst>
            <pc:docMk/>
            <pc:sldMk cId="289729209" sldId="269"/>
            <ac:spMk id="14" creationId="{8122F5A8-0CAA-8B4B-BAD0-1126CDBC89E3}"/>
          </ac:spMkLst>
        </pc:spChg>
        <pc:spChg chg="mod">
          <ac:chgData name="David Enright" userId="03187f8c3c74196f" providerId="LiveId" clId="{0B6857DD-5923-46C6-BD7F-338A632A19D8}" dt="2019-06-07T01:01:09.351" v="4" actId="207"/>
          <ac:spMkLst>
            <pc:docMk/>
            <pc:sldMk cId="289729209" sldId="269"/>
            <ac:spMk id="16" creationId="{13D5055F-2DB3-D549-9764-9F14082B834D}"/>
          </ac:spMkLst>
        </pc:spChg>
      </pc:sldChg>
      <pc:sldChg chg="modSp">
        <pc:chgData name="David Enright" userId="03187f8c3c74196f" providerId="LiveId" clId="{0B6857DD-5923-46C6-BD7F-338A632A19D8}" dt="2019-06-07T01:13:12.880" v="230" actId="20577"/>
        <pc:sldMkLst>
          <pc:docMk/>
          <pc:sldMk cId="2044408062" sldId="270"/>
        </pc:sldMkLst>
        <pc:spChg chg="mod">
          <ac:chgData name="David Enright" userId="03187f8c3c74196f" providerId="LiveId" clId="{0B6857DD-5923-46C6-BD7F-338A632A19D8}" dt="2019-06-07T01:01:39.467" v="6" actId="207"/>
          <ac:spMkLst>
            <pc:docMk/>
            <pc:sldMk cId="2044408062" sldId="270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13:12.880" v="230" actId="20577"/>
          <ac:spMkLst>
            <pc:docMk/>
            <pc:sldMk cId="2044408062" sldId="270"/>
            <ac:spMk id="12" creationId="{6065F0B7-9883-CF4F-B2DD-BACABB2CFCFD}"/>
          </ac:spMkLst>
        </pc:spChg>
      </pc:sldChg>
      <pc:sldChg chg="addSp modSp">
        <pc:chgData name="David Enright" userId="03187f8c3c74196f" providerId="LiveId" clId="{0B6857DD-5923-46C6-BD7F-338A632A19D8}" dt="2019-06-07T01:13:36.456" v="236" actId="14100"/>
        <pc:sldMkLst>
          <pc:docMk/>
          <pc:sldMk cId="1448082514" sldId="272"/>
        </pc:sldMkLst>
        <pc:spChg chg="mod">
          <ac:chgData name="David Enright" userId="03187f8c3c74196f" providerId="LiveId" clId="{0B6857DD-5923-46C6-BD7F-338A632A19D8}" dt="2019-06-07T01:02:50.115" v="8" actId="207"/>
          <ac:spMkLst>
            <pc:docMk/>
            <pc:sldMk cId="1448082514" sldId="272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09:52.965" v="202" actId="5793"/>
          <ac:spMkLst>
            <pc:docMk/>
            <pc:sldMk cId="1448082514" sldId="272"/>
            <ac:spMk id="9" creationId="{01AB1A65-8200-5C4C-B12B-49724E0FA7D8}"/>
          </ac:spMkLst>
        </pc:spChg>
        <pc:spChg chg="add mod">
          <ac:chgData name="David Enright" userId="03187f8c3c74196f" providerId="LiveId" clId="{0B6857DD-5923-46C6-BD7F-338A632A19D8}" dt="2019-06-07T01:13:36.456" v="236" actId="14100"/>
          <ac:spMkLst>
            <pc:docMk/>
            <pc:sldMk cId="1448082514" sldId="272"/>
            <ac:spMk id="12" creationId="{9B05C928-13C6-45DA-A5BD-ED277FE165C5}"/>
          </ac:spMkLst>
        </pc:spChg>
        <pc:spChg chg="mod">
          <ac:chgData name="David Enright" userId="03187f8c3c74196f" providerId="LiveId" clId="{0B6857DD-5923-46C6-BD7F-338A632A19D8}" dt="2019-06-07T01:13:20.710" v="234" actId="20577"/>
          <ac:spMkLst>
            <pc:docMk/>
            <pc:sldMk cId="1448082514" sldId="272"/>
            <ac:spMk id="13" creationId="{88B3C96F-9F89-1540-8FD2-3B2E9D46BEC5}"/>
          </ac:spMkLst>
        </pc:spChg>
        <pc:spChg chg="mod">
          <ac:chgData name="David Enright" userId="03187f8c3c74196f" providerId="LiveId" clId="{0B6857DD-5923-46C6-BD7F-338A632A19D8}" dt="2019-06-07T01:03:45.294" v="35" actId="1076"/>
          <ac:spMkLst>
            <pc:docMk/>
            <pc:sldMk cId="1448082514" sldId="272"/>
            <ac:spMk id="14" creationId="{8122F5A8-0CAA-8B4B-BAD0-1126CDBC89E3}"/>
          </ac:spMkLst>
        </pc:spChg>
      </pc:sldChg>
      <pc:sldChg chg="addSp modSp">
        <pc:chgData name="David Enright" userId="03187f8c3c74196f" providerId="LiveId" clId="{0B6857DD-5923-46C6-BD7F-338A632A19D8}" dt="2019-06-07T01:13:38.893" v="237"/>
        <pc:sldMkLst>
          <pc:docMk/>
          <pc:sldMk cId="2315986967" sldId="273"/>
        </pc:sldMkLst>
        <pc:spChg chg="mod">
          <ac:chgData name="David Enright" userId="03187f8c3c74196f" providerId="LiveId" clId="{0B6857DD-5923-46C6-BD7F-338A632A19D8}" dt="2019-06-07T01:05:02.229" v="36" actId="207"/>
          <ac:spMkLst>
            <pc:docMk/>
            <pc:sldMk cId="2315986967" sldId="273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10:14.735" v="211" actId="5793"/>
          <ac:spMkLst>
            <pc:docMk/>
            <pc:sldMk cId="2315986967" sldId="273"/>
            <ac:spMk id="12" creationId="{AA20546C-F9DA-144F-B0CD-3B1D6786E055}"/>
          </ac:spMkLst>
        </pc:spChg>
        <pc:spChg chg="mod">
          <ac:chgData name="David Enright" userId="03187f8c3c74196f" providerId="LiveId" clId="{0B6857DD-5923-46C6-BD7F-338A632A19D8}" dt="2019-06-07T01:13:32.794" v="235" actId="1076"/>
          <ac:spMkLst>
            <pc:docMk/>
            <pc:sldMk cId="2315986967" sldId="273"/>
            <ac:spMk id="14" creationId="{8122F5A8-0CAA-8B4B-BAD0-1126CDBC89E3}"/>
          </ac:spMkLst>
        </pc:spChg>
        <pc:spChg chg="add">
          <ac:chgData name="David Enright" userId="03187f8c3c74196f" providerId="LiveId" clId="{0B6857DD-5923-46C6-BD7F-338A632A19D8}" dt="2019-06-07T01:13:38.893" v="237"/>
          <ac:spMkLst>
            <pc:docMk/>
            <pc:sldMk cId="2315986967" sldId="273"/>
            <ac:spMk id="15" creationId="{415AA0B8-E520-4069-8410-1D427AD16D53}"/>
          </ac:spMkLst>
        </pc:spChg>
      </pc:sldChg>
      <pc:sldChg chg="modSp">
        <pc:chgData name="David Enright" userId="03187f8c3c74196f" providerId="LiveId" clId="{0B6857DD-5923-46C6-BD7F-338A632A19D8}" dt="2019-06-07T01:18:55.571" v="607" actId="20577"/>
        <pc:sldMkLst>
          <pc:docMk/>
          <pc:sldMk cId="1630948380" sldId="274"/>
        </pc:sldMkLst>
        <pc:spChg chg="mod">
          <ac:chgData name="David Enright" userId="03187f8c3c74196f" providerId="LiveId" clId="{0B6857DD-5923-46C6-BD7F-338A632A19D8}" dt="2019-06-07T01:18:40.885" v="605" actId="207"/>
          <ac:spMkLst>
            <pc:docMk/>
            <pc:sldMk cId="1630948380" sldId="274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18:55.571" v="607" actId="20577"/>
          <ac:spMkLst>
            <pc:docMk/>
            <pc:sldMk cId="1630948380" sldId="274"/>
            <ac:spMk id="14" creationId="{8122F5A8-0CAA-8B4B-BAD0-1126CDBC89E3}"/>
          </ac:spMkLst>
        </pc:spChg>
      </pc:sldChg>
      <pc:sldChg chg="modSp modTransition addCm modCm">
        <pc:chgData name="David Enright" userId="03187f8c3c74196f" providerId="LiveId" clId="{0B6857DD-5923-46C6-BD7F-338A632A19D8}" dt="2019-06-07T01:12:12.945" v="218"/>
        <pc:sldMkLst>
          <pc:docMk/>
          <pc:sldMk cId="943031777" sldId="275"/>
        </pc:sldMkLst>
        <pc:spChg chg="mod">
          <ac:chgData name="David Enright" userId="03187f8c3c74196f" providerId="LiveId" clId="{0B6857DD-5923-46C6-BD7F-338A632A19D8}" dt="2019-06-07T01:10:30.474" v="212" actId="207"/>
          <ac:spMkLst>
            <pc:docMk/>
            <pc:sldMk cId="943031777" sldId="275"/>
            <ac:spMk id="3" creationId="{A6C24558-C7F2-EF41-944B-095EFD7CF88B}"/>
          </ac:spMkLst>
        </pc:spChg>
      </pc:sldChg>
      <pc:sldChg chg="modTransition addCm modCm">
        <pc:chgData name="David Enright" userId="03187f8c3c74196f" providerId="LiveId" clId="{0B6857DD-5923-46C6-BD7F-338A632A19D8}" dt="2019-06-07T01:11:47.288" v="215"/>
        <pc:sldMkLst>
          <pc:docMk/>
          <pc:sldMk cId="1385409814" sldId="276"/>
        </pc:sldMkLst>
      </pc:sldChg>
      <pc:sldChg chg="modSp">
        <pc:chgData name="David Enright" userId="03187f8c3c74196f" providerId="LiveId" clId="{0B6857DD-5923-46C6-BD7F-338A632A19D8}" dt="2019-06-07T01:19:05.517" v="609" actId="1076"/>
        <pc:sldMkLst>
          <pc:docMk/>
          <pc:sldMk cId="2988649048" sldId="277"/>
        </pc:sldMkLst>
        <pc:spChg chg="mod">
          <ac:chgData name="David Enright" userId="03187f8c3c74196f" providerId="LiveId" clId="{0B6857DD-5923-46C6-BD7F-338A632A19D8}" dt="2019-06-07T01:19:05.517" v="609" actId="1076"/>
          <ac:spMkLst>
            <pc:docMk/>
            <pc:sldMk cId="2988649048" sldId="277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20:00.554" v="623" actId="207"/>
        <pc:sldMkLst>
          <pc:docMk/>
          <pc:sldMk cId="3337657282" sldId="279"/>
        </pc:sldMkLst>
        <pc:spChg chg="mod">
          <ac:chgData name="David Enright" userId="03187f8c3c74196f" providerId="LiveId" clId="{0B6857DD-5923-46C6-BD7F-338A632A19D8}" dt="2019-06-07T01:19:13.796" v="610" actId="207"/>
          <ac:spMkLst>
            <pc:docMk/>
            <pc:sldMk cId="3337657282" sldId="279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20:00.554" v="623" actId="207"/>
          <ac:spMkLst>
            <pc:docMk/>
            <pc:sldMk cId="3337657282" sldId="279"/>
            <ac:spMk id="14" creationId="{8122F5A8-0CAA-8B4B-BAD0-1126CDBC89E3}"/>
          </ac:spMkLst>
        </pc:spChg>
      </pc:sldChg>
      <pc:sldChg chg="modSp">
        <pc:chgData name="David Enright" userId="03187f8c3c74196f" providerId="LiveId" clId="{0B6857DD-5923-46C6-BD7F-338A632A19D8}" dt="2019-06-07T01:20:55.667" v="639" actId="20577"/>
        <pc:sldMkLst>
          <pc:docMk/>
          <pc:sldMk cId="4091579220" sldId="280"/>
        </pc:sldMkLst>
        <pc:spChg chg="mod">
          <ac:chgData name="David Enright" userId="03187f8c3c74196f" providerId="LiveId" clId="{0B6857DD-5923-46C6-BD7F-338A632A19D8}" dt="2019-06-07T01:20:11.790" v="624" actId="207"/>
          <ac:spMkLst>
            <pc:docMk/>
            <pc:sldMk cId="4091579220" sldId="280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20:24.195" v="626" actId="207"/>
          <ac:spMkLst>
            <pc:docMk/>
            <pc:sldMk cId="4091579220" sldId="280"/>
            <ac:spMk id="5" creationId="{56E14E48-253D-004B-8792-58F11B81E06A}"/>
          </ac:spMkLst>
        </pc:spChg>
        <pc:spChg chg="mod">
          <ac:chgData name="David Enright" userId="03187f8c3c74196f" providerId="LiveId" clId="{0B6857DD-5923-46C6-BD7F-338A632A19D8}" dt="2019-06-07T01:20:15.887" v="625" actId="20577"/>
          <ac:spMkLst>
            <pc:docMk/>
            <pc:sldMk cId="4091579220" sldId="280"/>
            <ac:spMk id="6" creationId="{3D2A7DCD-BE04-A548-A6A0-622F5CBA4E2B}"/>
          </ac:spMkLst>
        </pc:spChg>
        <pc:spChg chg="mod">
          <ac:chgData name="David Enright" userId="03187f8c3c74196f" providerId="LiveId" clId="{0B6857DD-5923-46C6-BD7F-338A632A19D8}" dt="2019-06-07T01:20:55.667" v="639" actId="20577"/>
          <ac:spMkLst>
            <pc:docMk/>
            <pc:sldMk cId="4091579220" sldId="280"/>
            <ac:spMk id="7" creationId="{88C06BD5-1DA3-4E4A-A3B0-DF3A0B945F41}"/>
          </ac:spMkLst>
        </pc:spChg>
      </pc:sldChg>
      <pc:sldChg chg="addSp delSp modSp modAnim">
        <pc:chgData name="David Enright" userId="03187f8c3c74196f" providerId="LiveId" clId="{0B6857DD-5923-46C6-BD7F-338A632A19D8}" dt="2019-06-07T01:25:08.968" v="921" actId="1076"/>
        <pc:sldMkLst>
          <pc:docMk/>
          <pc:sldMk cId="4025421920" sldId="281"/>
        </pc:sldMkLst>
        <pc:spChg chg="add del">
          <ac:chgData name="David Enright" userId="03187f8c3c74196f" providerId="LiveId" clId="{0B6857DD-5923-46C6-BD7F-338A632A19D8}" dt="2019-06-07T01:21:31.775" v="646" actId="478"/>
          <ac:spMkLst>
            <pc:docMk/>
            <pc:sldMk cId="4025421920" sldId="281"/>
            <ac:spMk id="2" creationId="{FF1AAF62-BE0D-43FA-974B-5FAE79480B2B}"/>
          </ac:spMkLst>
        </pc:spChg>
        <pc:spChg chg="mod">
          <ac:chgData name="David Enright" userId="03187f8c3c74196f" providerId="LiveId" clId="{0B6857DD-5923-46C6-BD7F-338A632A19D8}" dt="2019-06-07T01:21:03.935" v="640" actId="207"/>
          <ac:spMkLst>
            <pc:docMk/>
            <pc:sldMk cId="4025421920" sldId="281"/>
            <ac:spMk id="3" creationId="{A6C24558-C7F2-EF41-944B-095EFD7CF88B}"/>
          </ac:spMkLst>
        </pc:spChg>
        <pc:spChg chg="add del">
          <ac:chgData name="David Enright" userId="03187f8c3c74196f" providerId="LiveId" clId="{0B6857DD-5923-46C6-BD7F-338A632A19D8}" dt="2019-06-07T01:23:48.118" v="806" actId="478"/>
          <ac:spMkLst>
            <pc:docMk/>
            <pc:sldMk cId="4025421920" sldId="281"/>
            <ac:spMk id="4" creationId="{385C57A1-21D2-4BA1-8B04-CBAE8C32200D}"/>
          </ac:spMkLst>
        </pc:spChg>
        <pc:spChg chg="mod">
          <ac:chgData name="David Enright" userId="03187f8c3c74196f" providerId="LiveId" clId="{0B6857DD-5923-46C6-BD7F-338A632A19D8}" dt="2019-06-07T01:22:24.869" v="803" actId="1076"/>
          <ac:spMkLst>
            <pc:docMk/>
            <pc:sldMk cId="4025421920" sldId="281"/>
            <ac:spMk id="5" creationId="{56E14E48-253D-004B-8792-58F11B81E06A}"/>
          </ac:spMkLst>
        </pc:spChg>
        <pc:spChg chg="add del">
          <ac:chgData name="David Enright" userId="03187f8c3c74196f" providerId="LiveId" clId="{0B6857DD-5923-46C6-BD7F-338A632A19D8}" dt="2019-06-07T01:24:24.310" v="852" actId="478"/>
          <ac:spMkLst>
            <pc:docMk/>
            <pc:sldMk cId="4025421920" sldId="281"/>
            <ac:spMk id="6" creationId="{A2CDEECF-03C1-49D9-A523-D99E796AB89A}"/>
          </ac:spMkLst>
        </pc:spChg>
        <pc:spChg chg="add del">
          <ac:chgData name="David Enright" userId="03187f8c3c74196f" providerId="LiveId" clId="{0B6857DD-5923-46C6-BD7F-338A632A19D8}" dt="2019-06-07T01:24:30.223" v="854" actId="478"/>
          <ac:spMkLst>
            <pc:docMk/>
            <pc:sldMk cId="4025421920" sldId="281"/>
            <ac:spMk id="7" creationId="{9CED5CA8-5E96-4830-89E3-E75113F1CBD5}"/>
          </ac:spMkLst>
        </pc:spChg>
        <pc:spChg chg="mod">
          <ac:chgData name="David Enright" userId="03187f8c3c74196f" providerId="LiveId" clId="{0B6857DD-5923-46C6-BD7F-338A632A19D8}" dt="2019-06-07T01:24:18.412" v="850" actId="1076"/>
          <ac:spMkLst>
            <pc:docMk/>
            <pc:sldMk cId="4025421920" sldId="281"/>
            <ac:spMk id="8" creationId="{E68E896F-945E-E64F-A17C-59A6A5889D6A}"/>
          </ac:spMkLst>
        </pc:spChg>
        <pc:spChg chg="mod">
          <ac:chgData name="David Enright" userId="03187f8c3c74196f" providerId="LiveId" clId="{0B6857DD-5923-46C6-BD7F-338A632A19D8}" dt="2019-06-07T01:21:17.781" v="642" actId="1076"/>
          <ac:spMkLst>
            <pc:docMk/>
            <pc:sldMk cId="4025421920" sldId="281"/>
            <ac:spMk id="9" creationId="{32BC2E2E-66A5-C84A-B77F-10C1ED56339D}"/>
          </ac:spMkLst>
        </pc:spChg>
        <pc:spChg chg="mod">
          <ac:chgData name="David Enright" userId="03187f8c3c74196f" providerId="LiveId" clId="{0B6857DD-5923-46C6-BD7F-338A632A19D8}" dt="2019-06-07T01:25:08.968" v="921" actId="1076"/>
          <ac:spMkLst>
            <pc:docMk/>
            <pc:sldMk cId="4025421920" sldId="281"/>
            <ac:spMk id="10" creationId="{60CBC7E3-14BD-C44F-8788-11099E463601}"/>
          </ac:spMkLst>
        </pc:spChg>
        <pc:spChg chg="mod">
          <ac:chgData name="David Enright" userId="03187f8c3c74196f" providerId="LiveId" clId="{0B6857DD-5923-46C6-BD7F-338A632A19D8}" dt="2019-06-07T01:21:11.675" v="641" actId="1076"/>
          <ac:spMkLst>
            <pc:docMk/>
            <pc:sldMk cId="4025421920" sldId="281"/>
            <ac:spMk id="11" creationId="{6C859DC5-7C6E-B148-A0AA-140628FA74D4}"/>
          </ac:spMkLst>
        </pc:spChg>
        <pc:spChg chg="add mod">
          <ac:chgData name="David Enright" userId="03187f8c3c74196f" providerId="LiveId" clId="{0B6857DD-5923-46C6-BD7F-338A632A19D8}" dt="2019-06-07T01:22:21.476" v="802" actId="20577"/>
          <ac:spMkLst>
            <pc:docMk/>
            <pc:sldMk cId="4025421920" sldId="281"/>
            <ac:spMk id="12" creationId="{3CD003DE-A30A-42CC-8EF5-2F1C0A2D0A91}"/>
          </ac:spMkLst>
        </pc:spChg>
        <pc:spChg chg="add mod">
          <ac:chgData name="David Enright" userId="03187f8c3c74196f" providerId="LiveId" clId="{0B6857DD-5923-46C6-BD7F-338A632A19D8}" dt="2019-06-07T01:24:13.691" v="849" actId="1076"/>
          <ac:spMkLst>
            <pc:docMk/>
            <pc:sldMk cId="4025421920" sldId="281"/>
            <ac:spMk id="13" creationId="{99C6BB8C-8A26-4621-B467-CF83ED648381}"/>
          </ac:spMkLst>
        </pc:spChg>
        <pc:spChg chg="add mod">
          <ac:chgData name="David Enright" userId="03187f8c3c74196f" providerId="LiveId" clId="{0B6857DD-5923-46C6-BD7F-338A632A19D8}" dt="2019-06-07T01:24:49.526" v="903" actId="1076"/>
          <ac:spMkLst>
            <pc:docMk/>
            <pc:sldMk cId="4025421920" sldId="281"/>
            <ac:spMk id="15" creationId="{1A0C0117-B903-4FDD-A3E7-0F59FC7EB4F1}"/>
          </ac:spMkLst>
        </pc:spChg>
      </pc:sldChg>
      <pc:sldChg chg="modSp">
        <pc:chgData name="David Enright" userId="03187f8c3c74196f" providerId="LiveId" clId="{0B6857DD-5923-46C6-BD7F-338A632A19D8}" dt="2019-06-07T01:31:17.408" v="1064" actId="207"/>
        <pc:sldMkLst>
          <pc:docMk/>
          <pc:sldMk cId="764152204" sldId="282"/>
        </pc:sldMkLst>
        <pc:spChg chg="mod">
          <ac:chgData name="David Enright" userId="03187f8c3c74196f" providerId="LiveId" clId="{0B6857DD-5923-46C6-BD7F-338A632A19D8}" dt="2019-06-07T01:25:29.381" v="922" actId="207"/>
          <ac:spMkLst>
            <pc:docMk/>
            <pc:sldMk cId="764152204" sldId="282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30:55.603" v="1056" actId="20577"/>
          <ac:spMkLst>
            <pc:docMk/>
            <pc:sldMk cId="764152204" sldId="282"/>
            <ac:spMk id="12" creationId="{19677E35-707A-834C-B619-C005E89B6003}"/>
          </ac:spMkLst>
        </pc:spChg>
        <pc:spChg chg="mod">
          <ac:chgData name="David Enright" userId="03187f8c3c74196f" providerId="LiveId" clId="{0B6857DD-5923-46C6-BD7F-338A632A19D8}" dt="2019-06-07T01:29:53.178" v="1044" actId="1076"/>
          <ac:spMkLst>
            <pc:docMk/>
            <pc:sldMk cId="764152204" sldId="282"/>
            <ac:spMk id="13" creationId="{74EC38A8-F5C6-6540-B7B3-21783EFA29A0}"/>
          </ac:spMkLst>
        </pc:spChg>
        <pc:spChg chg="mod">
          <ac:chgData name="David Enright" userId="03187f8c3c74196f" providerId="LiveId" clId="{0B6857DD-5923-46C6-BD7F-338A632A19D8}" dt="2019-06-07T01:31:17.408" v="1064" actId="207"/>
          <ac:spMkLst>
            <pc:docMk/>
            <pc:sldMk cId="764152204" sldId="282"/>
            <ac:spMk id="14" creationId="{19DD5754-FE99-6943-8B32-3D5AAE787AB8}"/>
          </ac:spMkLst>
        </pc:spChg>
        <pc:spChg chg="mod">
          <ac:chgData name="David Enright" userId="03187f8c3c74196f" providerId="LiveId" clId="{0B6857DD-5923-46C6-BD7F-338A632A19D8}" dt="2019-06-07T01:30:40.323" v="1052" actId="1076"/>
          <ac:spMkLst>
            <pc:docMk/>
            <pc:sldMk cId="764152204" sldId="282"/>
            <ac:spMk id="15" creationId="{F39EE00E-2454-EC4E-AAD6-28BDBBA71493}"/>
          </ac:spMkLst>
        </pc:spChg>
        <pc:spChg chg="mod">
          <ac:chgData name="David Enright" userId="03187f8c3c74196f" providerId="LiveId" clId="{0B6857DD-5923-46C6-BD7F-338A632A19D8}" dt="2019-06-07T01:31:14.596" v="1063" actId="207"/>
          <ac:spMkLst>
            <pc:docMk/>
            <pc:sldMk cId="764152204" sldId="282"/>
            <ac:spMk id="17" creationId="{D0809994-63A5-0C49-9FB9-00FAFCCC6D9A}"/>
          </ac:spMkLst>
        </pc:spChg>
        <pc:picChg chg="mod">
          <ac:chgData name="David Enright" userId="03187f8c3c74196f" providerId="LiveId" clId="{0B6857DD-5923-46C6-BD7F-338A632A19D8}" dt="2019-06-07T01:28:54.583" v="939" actId="1076"/>
          <ac:picMkLst>
            <pc:docMk/>
            <pc:sldMk cId="764152204" sldId="282"/>
            <ac:picMk id="70" creationId="{00000000-0000-0000-0000-000000000000}"/>
          </ac:picMkLst>
        </pc:picChg>
      </pc:sldChg>
      <pc:sldChg chg="modSp">
        <pc:chgData name="David Enright" userId="03187f8c3c74196f" providerId="LiveId" clId="{0B6857DD-5923-46C6-BD7F-338A632A19D8}" dt="2019-06-07T01:38:55.285" v="2117" actId="207"/>
        <pc:sldMkLst>
          <pc:docMk/>
          <pc:sldMk cId="3027171501" sldId="283"/>
        </pc:sldMkLst>
        <pc:spChg chg="mod">
          <ac:chgData name="David Enright" userId="03187f8c3c74196f" providerId="LiveId" clId="{0B6857DD-5923-46C6-BD7F-338A632A19D8}" dt="2019-06-07T01:31:37.145" v="1065" actId="207"/>
          <ac:spMkLst>
            <pc:docMk/>
            <pc:sldMk cId="3027171501" sldId="283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38:55.285" v="2117" actId="207"/>
          <ac:spMkLst>
            <pc:docMk/>
            <pc:sldMk cId="3027171501" sldId="283"/>
            <ac:spMk id="10" creationId="{B176DD46-2774-494B-AC44-55C2FE072063}"/>
          </ac:spMkLst>
        </pc:spChg>
        <pc:spChg chg="mod">
          <ac:chgData name="David Enright" userId="03187f8c3c74196f" providerId="LiveId" clId="{0B6857DD-5923-46C6-BD7F-338A632A19D8}" dt="2019-06-07T01:38:52.893" v="2116" actId="207"/>
          <ac:spMkLst>
            <pc:docMk/>
            <pc:sldMk cId="3027171501" sldId="283"/>
            <ac:spMk id="11" creationId="{1C0D6058-FE50-8E4E-9A4B-4D0F619AC950}"/>
          </ac:spMkLst>
        </pc:spChg>
        <pc:spChg chg="mod">
          <ac:chgData name="David Enright" userId="03187f8c3c74196f" providerId="LiveId" clId="{0B6857DD-5923-46C6-BD7F-338A632A19D8}" dt="2019-06-07T01:38:49.719" v="2115" actId="207"/>
          <ac:spMkLst>
            <pc:docMk/>
            <pc:sldMk cId="3027171501" sldId="283"/>
            <ac:spMk id="12" creationId="{19677E35-707A-834C-B619-C005E89B6003}"/>
          </ac:spMkLst>
        </pc:spChg>
        <pc:spChg chg="mod">
          <ac:chgData name="David Enright" userId="03187f8c3c74196f" providerId="LiveId" clId="{0B6857DD-5923-46C6-BD7F-338A632A19D8}" dt="2019-06-07T01:32:24.679" v="1173" actId="1076"/>
          <ac:spMkLst>
            <pc:docMk/>
            <pc:sldMk cId="3027171501" sldId="283"/>
            <ac:spMk id="13" creationId="{74EC38A8-F5C6-6540-B7B3-21783EFA29A0}"/>
          </ac:spMkLst>
        </pc:spChg>
        <pc:spChg chg="mod">
          <ac:chgData name="David Enright" userId="03187f8c3c74196f" providerId="LiveId" clId="{0B6857DD-5923-46C6-BD7F-338A632A19D8}" dt="2019-06-07T01:32:19.029" v="1171" actId="1076"/>
          <ac:spMkLst>
            <pc:docMk/>
            <pc:sldMk cId="3027171501" sldId="283"/>
            <ac:spMk id="15" creationId="{F39EE00E-2454-EC4E-AAD6-28BDBBA71493}"/>
          </ac:spMkLst>
        </pc:spChg>
      </pc:sldChg>
      <pc:sldChg chg="modSp">
        <pc:chgData name="David Enright" userId="03187f8c3c74196f" providerId="LiveId" clId="{0B6857DD-5923-46C6-BD7F-338A632A19D8}" dt="2019-06-07T01:39:52.577" v="2185" actId="20577"/>
        <pc:sldMkLst>
          <pc:docMk/>
          <pc:sldMk cId="2532298932" sldId="284"/>
        </pc:sldMkLst>
        <pc:spChg chg="mod">
          <ac:chgData name="David Enright" userId="03187f8c3c74196f" providerId="LiveId" clId="{0B6857DD-5923-46C6-BD7F-338A632A19D8}" dt="2019-06-07T01:39:00.877" v="2118" actId="207"/>
          <ac:spMkLst>
            <pc:docMk/>
            <pc:sldMk cId="2532298932" sldId="284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39:52.577" v="2185" actId="20577"/>
          <ac:spMkLst>
            <pc:docMk/>
            <pc:sldMk cId="2532298932" sldId="284"/>
            <ac:spMk id="9" creationId="{8430D315-1EED-004A-8223-889DB7590B8E}"/>
          </ac:spMkLst>
        </pc:spChg>
        <pc:spChg chg="mod">
          <ac:chgData name="David Enright" userId="03187f8c3c74196f" providerId="LiveId" clId="{0B6857DD-5923-46C6-BD7F-338A632A19D8}" dt="2019-06-07T01:39:36.535" v="2179" actId="20577"/>
          <ac:spMkLst>
            <pc:docMk/>
            <pc:sldMk cId="2532298932" sldId="284"/>
            <ac:spMk id="12" creationId="{19677E35-707A-834C-B619-C005E89B6003}"/>
          </ac:spMkLst>
        </pc:spChg>
      </pc:sldChg>
      <pc:sldChg chg="del">
        <pc:chgData name="David Enright" userId="03187f8c3c74196f" providerId="LiveId" clId="{0B6857DD-5923-46C6-BD7F-338A632A19D8}" dt="2019-06-07T01:40:23.097" v="2186" actId="2696"/>
        <pc:sldMkLst>
          <pc:docMk/>
          <pc:sldMk cId="3724527523" sldId="285"/>
        </pc:sldMkLst>
      </pc:sldChg>
      <pc:sldChg chg="modSp">
        <pc:chgData name="David Enright" userId="03187f8c3c74196f" providerId="LiveId" clId="{0B6857DD-5923-46C6-BD7F-338A632A19D8}" dt="2019-06-07T01:44:57.448" v="2709" actId="20577"/>
        <pc:sldMkLst>
          <pc:docMk/>
          <pc:sldMk cId="2689122931" sldId="286"/>
        </pc:sldMkLst>
        <pc:spChg chg="mod">
          <ac:chgData name="David Enright" userId="03187f8c3c74196f" providerId="LiveId" clId="{0B6857DD-5923-46C6-BD7F-338A632A19D8}" dt="2019-06-07T01:40:35.195" v="2187" actId="207"/>
          <ac:spMkLst>
            <pc:docMk/>
            <pc:sldMk cId="2689122931" sldId="286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44:57.448" v="2709" actId="20577"/>
          <ac:spMkLst>
            <pc:docMk/>
            <pc:sldMk cId="2689122931" sldId="286"/>
            <ac:spMk id="8" creationId="{1E6B0845-16D4-374A-8E8B-0FEAA6D0D411}"/>
          </ac:spMkLst>
        </pc:spChg>
        <pc:spChg chg="mod">
          <ac:chgData name="David Enright" userId="03187f8c3c74196f" providerId="LiveId" clId="{0B6857DD-5923-46C6-BD7F-338A632A19D8}" dt="2019-06-07T01:44:47.616" v="2707" actId="207"/>
          <ac:spMkLst>
            <pc:docMk/>
            <pc:sldMk cId="2689122931" sldId="286"/>
            <ac:spMk id="9" creationId="{8430D315-1EED-004A-8223-889DB7590B8E}"/>
          </ac:spMkLst>
        </pc:spChg>
        <pc:spChg chg="mod">
          <ac:chgData name="David Enright" userId="03187f8c3c74196f" providerId="LiveId" clId="{0B6857DD-5923-46C6-BD7F-338A632A19D8}" dt="2019-06-07T01:43:10.305" v="2608" actId="1076"/>
          <ac:spMkLst>
            <pc:docMk/>
            <pc:sldMk cId="2689122931" sldId="286"/>
            <ac:spMk id="10" creationId="{7032F8FA-F2E5-BF49-8765-E4D7C8850AC0}"/>
          </ac:spMkLst>
        </pc:spChg>
        <pc:spChg chg="mod">
          <ac:chgData name="David Enright" userId="03187f8c3c74196f" providerId="LiveId" clId="{0B6857DD-5923-46C6-BD7F-338A632A19D8}" dt="2019-06-07T01:44:15.689" v="2701" actId="1076"/>
          <ac:spMkLst>
            <pc:docMk/>
            <pc:sldMk cId="2689122931" sldId="286"/>
            <ac:spMk id="13" creationId="{74EC38A8-F5C6-6540-B7B3-21783EFA29A0}"/>
          </ac:spMkLst>
        </pc:spChg>
      </pc:sldChg>
      <pc:sldChg chg="modSp">
        <pc:chgData name="David Enright" userId="03187f8c3c74196f" providerId="LiveId" clId="{0B6857DD-5923-46C6-BD7F-338A632A19D8}" dt="2019-06-07T01:45:04.789" v="2710" actId="207"/>
        <pc:sldMkLst>
          <pc:docMk/>
          <pc:sldMk cId="1536308841" sldId="287"/>
        </pc:sldMkLst>
        <pc:spChg chg="mod">
          <ac:chgData name="David Enright" userId="03187f8c3c74196f" providerId="LiveId" clId="{0B6857DD-5923-46C6-BD7F-338A632A19D8}" dt="2019-06-07T01:45:04.789" v="2710" actId="207"/>
          <ac:spMkLst>
            <pc:docMk/>
            <pc:sldMk cId="1536308841" sldId="287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46:55.339" v="2784" actId="20577"/>
        <pc:sldMkLst>
          <pc:docMk/>
          <pc:sldMk cId="330861491" sldId="288"/>
        </pc:sldMkLst>
        <pc:spChg chg="mod">
          <ac:chgData name="David Enright" userId="03187f8c3c74196f" providerId="LiveId" clId="{0B6857DD-5923-46C6-BD7F-338A632A19D8}" dt="2019-06-07T01:45:21.445" v="2711" actId="207"/>
          <ac:spMkLst>
            <pc:docMk/>
            <pc:sldMk cId="330861491" sldId="288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46:10.076" v="2738" actId="207"/>
          <ac:spMkLst>
            <pc:docMk/>
            <pc:sldMk cId="330861491" sldId="288"/>
            <ac:spMk id="17" creationId="{BFC1AC62-BC16-6F4E-A73B-C6705296B46B}"/>
          </ac:spMkLst>
        </pc:spChg>
        <pc:spChg chg="mod">
          <ac:chgData name="David Enright" userId="03187f8c3c74196f" providerId="LiveId" clId="{0B6857DD-5923-46C6-BD7F-338A632A19D8}" dt="2019-06-07T01:46:55.339" v="2784" actId="20577"/>
          <ac:spMkLst>
            <pc:docMk/>
            <pc:sldMk cId="330861491" sldId="288"/>
            <ac:spMk id="22" creationId="{15386A7E-FF16-ED43-BED2-52F3FD9506EB}"/>
          </ac:spMkLst>
        </pc:spChg>
      </pc:sldChg>
      <pc:sldChg chg="modSp">
        <pc:chgData name="David Enright" userId="03187f8c3c74196f" providerId="LiveId" clId="{0B6857DD-5923-46C6-BD7F-338A632A19D8}" dt="2019-06-07T01:48:37.837" v="2803" actId="20577"/>
        <pc:sldMkLst>
          <pc:docMk/>
          <pc:sldMk cId="159391821" sldId="289"/>
        </pc:sldMkLst>
        <pc:spChg chg="mod">
          <ac:chgData name="David Enright" userId="03187f8c3c74196f" providerId="LiveId" clId="{0B6857DD-5923-46C6-BD7F-338A632A19D8}" dt="2019-06-07T01:47:30.454" v="2787" actId="207"/>
          <ac:spMkLst>
            <pc:docMk/>
            <pc:sldMk cId="159391821" sldId="289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48:37.837" v="2803" actId="20577"/>
          <ac:spMkLst>
            <pc:docMk/>
            <pc:sldMk cId="159391821" sldId="289"/>
            <ac:spMk id="18" creationId="{35BAA29C-873C-3446-AC00-E274BDED831B}"/>
          </ac:spMkLst>
        </pc:spChg>
      </pc:sldChg>
      <pc:sldChg chg="modSp">
        <pc:chgData name="David Enright" userId="03187f8c3c74196f" providerId="LiveId" clId="{0B6857DD-5923-46C6-BD7F-338A632A19D8}" dt="2019-06-07T01:51:45.937" v="2858" actId="1076"/>
        <pc:sldMkLst>
          <pc:docMk/>
          <pc:sldMk cId="1188745617" sldId="290"/>
        </pc:sldMkLst>
        <pc:spChg chg="mod">
          <ac:chgData name="David Enright" userId="03187f8c3c74196f" providerId="LiveId" clId="{0B6857DD-5923-46C6-BD7F-338A632A19D8}" dt="2019-06-07T01:51:45.937" v="2858" actId="1076"/>
          <ac:spMkLst>
            <pc:docMk/>
            <pc:sldMk cId="1188745617" sldId="290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51:50.466" v="2859" actId="20577"/>
        <pc:sldMkLst>
          <pc:docMk/>
          <pc:sldMk cId="1748289686" sldId="291"/>
        </pc:sldMkLst>
        <pc:spChg chg="mod">
          <ac:chgData name="David Enright" userId="03187f8c3c74196f" providerId="LiveId" clId="{0B6857DD-5923-46C6-BD7F-338A632A19D8}" dt="2019-06-07T01:51:50.466" v="2859" actId="20577"/>
          <ac:spMkLst>
            <pc:docMk/>
            <pc:sldMk cId="1748289686" sldId="291"/>
            <ac:spMk id="4" creationId="{C63D99FA-7C27-5741-BB17-8F1D6DF65BEC}"/>
          </ac:spMkLst>
        </pc:spChg>
      </pc:sldChg>
      <pc:sldChg chg="modSp">
        <pc:chgData name="David Enright" userId="03187f8c3c74196f" providerId="LiveId" clId="{0B6857DD-5923-46C6-BD7F-338A632A19D8}" dt="2019-06-07T01:52:46.146" v="2871" actId="1076"/>
        <pc:sldMkLst>
          <pc:docMk/>
          <pc:sldMk cId="35188453" sldId="292"/>
        </pc:sldMkLst>
        <pc:spChg chg="mod">
          <ac:chgData name="David Enright" userId="03187f8c3c74196f" providerId="LiveId" clId="{0B6857DD-5923-46C6-BD7F-338A632A19D8}" dt="2019-06-07T01:52:46.146" v="2871" actId="1076"/>
          <ac:spMkLst>
            <pc:docMk/>
            <pc:sldMk cId="35188453" sldId="292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49:12.758" v="2809" actId="207"/>
        <pc:sldMkLst>
          <pc:docMk/>
          <pc:sldMk cId="1562513413" sldId="294"/>
        </pc:sldMkLst>
        <pc:spChg chg="mod">
          <ac:chgData name="David Enright" userId="03187f8c3c74196f" providerId="LiveId" clId="{0B6857DD-5923-46C6-BD7F-338A632A19D8}" dt="2019-06-07T01:48:44.136" v="2804" actId="207"/>
          <ac:spMkLst>
            <pc:docMk/>
            <pc:sldMk cId="1562513413" sldId="294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49:12.758" v="2809" actId="207"/>
          <ac:spMkLst>
            <pc:docMk/>
            <pc:sldMk cId="1562513413" sldId="294"/>
            <ac:spMk id="6" creationId="{2C20154F-56CD-E84C-BAFA-28C09DF2CD12}"/>
          </ac:spMkLst>
        </pc:spChg>
        <pc:spChg chg="mod">
          <ac:chgData name="David Enright" userId="03187f8c3c74196f" providerId="LiveId" clId="{0B6857DD-5923-46C6-BD7F-338A632A19D8}" dt="2019-06-07T01:49:10.913" v="2808" actId="207"/>
          <ac:spMkLst>
            <pc:docMk/>
            <pc:sldMk cId="1562513413" sldId="294"/>
            <ac:spMk id="8" creationId="{1B6E6211-82FF-4B44-B3AF-54FE1F108ED7}"/>
          </ac:spMkLst>
        </pc:spChg>
        <pc:spChg chg="mod">
          <ac:chgData name="David Enright" userId="03187f8c3c74196f" providerId="LiveId" clId="{0B6857DD-5923-46C6-BD7F-338A632A19D8}" dt="2019-06-07T01:48:52.841" v="2805" actId="20577"/>
          <ac:spMkLst>
            <pc:docMk/>
            <pc:sldMk cId="1562513413" sldId="294"/>
            <ac:spMk id="12" creationId="{5B535FCC-D896-A44B-AEF4-EC2F90218CBD}"/>
          </ac:spMkLst>
        </pc:spChg>
        <pc:graphicFrameChg chg="mod">
          <ac:chgData name="David Enright" userId="03187f8c3c74196f" providerId="LiveId" clId="{0B6857DD-5923-46C6-BD7F-338A632A19D8}" dt="2019-06-07T01:49:08.572" v="2807" actId="1076"/>
          <ac:graphicFrameMkLst>
            <pc:docMk/>
            <pc:sldMk cId="1562513413" sldId="294"/>
            <ac:graphicFrameMk id="5" creationId="{4C80ADBD-602A-034E-BA34-6B35C7F43B87}"/>
          </ac:graphicFrameMkLst>
        </pc:graphicFrameChg>
      </pc:sldChg>
      <pc:sldChg chg="modSp addCm modCm">
        <pc:chgData name="David Enright" userId="03187f8c3c74196f" providerId="LiveId" clId="{0B6857DD-5923-46C6-BD7F-338A632A19D8}" dt="2019-06-07T01:51:35.576" v="2857" actId="1076"/>
        <pc:sldMkLst>
          <pc:docMk/>
          <pc:sldMk cId="558386899" sldId="295"/>
        </pc:sldMkLst>
        <pc:spChg chg="mod">
          <ac:chgData name="David Enright" userId="03187f8c3c74196f" providerId="LiveId" clId="{0B6857DD-5923-46C6-BD7F-338A632A19D8}" dt="2019-06-07T01:50:20.736" v="2835" actId="20577"/>
          <ac:spMkLst>
            <pc:docMk/>
            <pc:sldMk cId="558386899" sldId="295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51:35.576" v="2857" actId="1076"/>
          <ac:spMkLst>
            <pc:docMk/>
            <pc:sldMk cId="558386899" sldId="295"/>
            <ac:spMk id="11" creationId="{64910EB5-0157-BF4A-8730-60350E3A70FC}"/>
          </ac:spMkLst>
        </pc:spChg>
        <pc:spChg chg="mod">
          <ac:chgData name="David Enright" userId="03187f8c3c74196f" providerId="LiveId" clId="{0B6857DD-5923-46C6-BD7F-338A632A19D8}" dt="2019-06-07T01:51:23.914" v="2855" actId="14100"/>
          <ac:spMkLst>
            <pc:docMk/>
            <pc:sldMk cId="558386899" sldId="295"/>
            <ac:spMk id="12" creationId="{5B535FCC-D896-A44B-AEF4-EC2F90218CBD}"/>
          </ac:spMkLst>
        </pc:spChg>
        <pc:spChg chg="mod">
          <ac:chgData name="David Enright" userId="03187f8c3c74196f" providerId="LiveId" clId="{0B6857DD-5923-46C6-BD7F-338A632A19D8}" dt="2019-06-07T01:51:35.576" v="2857" actId="1076"/>
          <ac:spMkLst>
            <pc:docMk/>
            <pc:sldMk cId="558386899" sldId="295"/>
            <ac:spMk id="13" creationId="{3039C19D-167B-B543-B782-ACDCEE1EA672}"/>
          </ac:spMkLst>
        </pc:spChg>
      </pc:sldChg>
      <pc:sldChg chg="modSp">
        <pc:chgData name="David Enright" userId="03187f8c3c74196f" providerId="LiveId" clId="{0B6857DD-5923-46C6-BD7F-338A632A19D8}" dt="2019-06-07T01:48:19.299" v="2791" actId="207"/>
        <pc:sldMkLst>
          <pc:docMk/>
          <pc:sldMk cId="2677157288" sldId="296"/>
        </pc:sldMkLst>
        <pc:spChg chg="mod">
          <ac:chgData name="David Enright" userId="03187f8c3c74196f" providerId="LiveId" clId="{0B6857DD-5923-46C6-BD7F-338A632A19D8}" dt="2019-06-07T01:48:19.299" v="2791" actId="207"/>
          <ac:spMkLst>
            <pc:docMk/>
            <pc:sldMk cId="2677157288" sldId="296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52:51.244" v="2872" actId="207"/>
        <pc:sldMkLst>
          <pc:docMk/>
          <pc:sldMk cId="2276172605" sldId="298"/>
        </pc:sldMkLst>
        <pc:spChg chg="mod">
          <ac:chgData name="David Enright" userId="03187f8c3c74196f" providerId="LiveId" clId="{0B6857DD-5923-46C6-BD7F-338A632A19D8}" dt="2019-06-07T01:52:51.244" v="2872" actId="207"/>
          <ac:spMkLst>
            <pc:docMk/>
            <pc:sldMk cId="2276172605" sldId="298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53:35.028" v="2893" actId="207"/>
        <pc:sldMkLst>
          <pc:docMk/>
          <pc:sldMk cId="4223912466" sldId="299"/>
        </pc:sldMkLst>
        <pc:spChg chg="mod">
          <ac:chgData name="David Enright" userId="03187f8c3c74196f" providerId="LiveId" clId="{0B6857DD-5923-46C6-BD7F-338A632A19D8}" dt="2019-06-07T01:52:54.561" v="2873" actId="207"/>
          <ac:spMkLst>
            <pc:docMk/>
            <pc:sldMk cId="4223912466" sldId="299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53:35.028" v="2893" actId="207"/>
          <ac:spMkLst>
            <pc:docMk/>
            <pc:sldMk cId="4223912466" sldId="299"/>
            <ac:spMk id="7" creationId="{4CDD298A-8D37-1142-B165-231923553F51}"/>
          </ac:spMkLst>
        </pc:spChg>
      </pc:sldChg>
      <pc:sldChg chg="modSp">
        <pc:chgData name="David Enright" userId="03187f8c3c74196f" providerId="LiveId" clId="{0B6857DD-5923-46C6-BD7F-338A632A19D8}" dt="2019-06-07T01:53:38.815" v="2894" actId="207"/>
        <pc:sldMkLst>
          <pc:docMk/>
          <pc:sldMk cId="3373803525" sldId="300"/>
        </pc:sldMkLst>
        <pc:spChg chg="mod">
          <ac:chgData name="David Enright" userId="03187f8c3c74196f" providerId="LiveId" clId="{0B6857DD-5923-46C6-BD7F-338A632A19D8}" dt="2019-06-07T01:53:38.815" v="2894" actId="207"/>
          <ac:spMkLst>
            <pc:docMk/>
            <pc:sldMk cId="3373803525" sldId="300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53:46.666" v="2895" actId="207"/>
        <pc:sldMkLst>
          <pc:docMk/>
          <pc:sldMk cId="130912827" sldId="301"/>
        </pc:sldMkLst>
        <pc:spChg chg="mod">
          <ac:chgData name="David Enright" userId="03187f8c3c74196f" providerId="LiveId" clId="{0B6857DD-5923-46C6-BD7F-338A632A19D8}" dt="2019-06-07T01:53:46.666" v="2895" actId="207"/>
          <ac:spMkLst>
            <pc:docMk/>
            <pc:sldMk cId="130912827" sldId="301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53:52.629" v="2897" actId="1076"/>
        <pc:sldMkLst>
          <pc:docMk/>
          <pc:sldMk cId="1435484848" sldId="302"/>
        </pc:sldMkLst>
        <pc:spChg chg="mod">
          <ac:chgData name="David Enright" userId="03187f8c3c74196f" providerId="LiveId" clId="{0B6857DD-5923-46C6-BD7F-338A632A19D8}" dt="2019-06-07T01:53:52.629" v="2897" actId="1076"/>
          <ac:spMkLst>
            <pc:docMk/>
            <pc:sldMk cId="1435484848" sldId="302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54:08.756" v="2918" actId="20577"/>
        <pc:sldMkLst>
          <pc:docMk/>
          <pc:sldMk cId="949710943" sldId="304"/>
        </pc:sldMkLst>
        <pc:spChg chg="mod">
          <ac:chgData name="David Enright" userId="03187f8c3c74196f" providerId="LiveId" clId="{0B6857DD-5923-46C6-BD7F-338A632A19D8}" dt="2019-06-07T01:54:08.756" v="2918" actId="20577"/>
          <ac:spMkLst>
            <pc:docMk/>
            <pc:sldMk cId="949710943" sldId="304"/>
            <ac:spMk id="8" creationId="{43FED03E-30D1-D441-9E6B-11DD68363AA2}"/>
          </ac:spMkLst>
        </pc:spChg>
      </pc:sldChg>
      <pc:sldChg chg="modSp">
        <pc:chgData name="David Enright" userId="03187f8c3c74196f" providerId="LiveId" clId="{0B6857DD-5923-46C6-BD7F-338A632A19D8}" dt="2019-06-07T01:48:06.021" v="2788" actId="207"/>
        <pc:sldMkLst>
          <pc:docMk/>
          <pc:sldMk cId="2387695645" sldId="305"/>
        </pc:sldMkLst>
        <pc:spChg chg="mod">
          <ac:chgData name="David Enright" userId="03187f8c3c74196f" providerId="LiveId" clId="{0B6857DD-5923-46C6-BD7F-338A632A19D8}" dt="2019-06-07T01:48:06.021" v="2788" actId="207"/>
          <ac:spMkLst>
            <pc:docMk/>
            <pc:sldMk cId="2387695645" sldId="305"/>
            <ac:spMk id="3" creationId="{A6C24558-C7F2-EF41-944B-095EFD7CF88B}"/>
          </ac:spMkLst>
        </pc:spChg>
      </pc:sldChg>
      <pc:sldChg chg="addSp delSp modSp delAnim modAnim">
        <pc:chgData name="David Enright" userId="03187f8c3c74196f" providerId="LiveId" clId="{0B6857DD-5923-46C6-BD7F-338A632A19D8}" dt="2019-06-07T01:18:30.680" v="604" actId="20577"/>
        <pc:sldMkLst>
          <pc:docMk/>
          <pc:sldMk cId="3588230438" sldId="306"/>
        </pc:sldMkLst>
        <pc:spChg chg="mod">
          <ac:chgData name="David Enright" userId="03187f8c3c74196f" providerId="LiveId" clId="{0B6857DD-5923-46C6-BD7F-338A632A19D8}" dt="2019-06-07T01:14:07.328" v="238" actId="207"/>
          <ac:spMkLst>
            <pc:docMk/>
            <pc:sldMk cId="3588230438" sldId="306"/>
            <ac:spMk id="3" creationId="{A6C24558-C7F2-EF41-944B-095EFD7CF88B}"/>
          </ac:spMkLst>
        </pc:spChg>
        <pc:spChg chg="add mod">
          <ac:chgData name="David Enright" userId="03187f8c3c74196f" providerId="LiveId" clId="{0B6857DD-5923-46C6-BD7F-338A632A19D8}" dt="2019-06-07T01:18:30.680" v="604" actId="20577"/>
          <ac:spMkLst>
            <pc:docMk/>
            <pc:sldMk cId="3588230438" sldId="306"/>
            <ac:spMk id="10" creationId="{AA925589-E08E-41EA-B9A9-74F03C1A409A}"/>
          </ac:spMkLst>
        </pc:spChg>
        <pc:spChg chg="del">
          <ac:chgData name="David Enright" userId="03187f8c3c74196f" providerId="LiveId" clId="{0B6857DD-5923-46C6-BD7F-338A632A19D8}" dt="2019-06-07T01:14:22.208" v="239" actId="478"/>
          <ac:spMkLst>
            <pc:docMk/>
            <pc:sldMk cId="3588230438" sldId="306"/>
            <ac:spMk id="16" creationId="{72F5D850-4317-BA40-ACB6-7957C92B0797}"/>
          </ac:spMkLst>
        </pc:spChg>
        <pc:spChg chg="mod">
          <ac:chgData name="David Enright" userId="03187f8c3c74196f" providerId="LiveId" clId="{0B6857DD-5923-46C6-BD7F-338A632A19D8}" dt="2019-06-07T01:17:29.641" v="573" actId="1076"/>
          <ac:spMkLst>
            <pc:docMk/>
            <pc:sldMk cId="3588230438" sldId="306"/>
            <ac:spMk id="25" creationId="{C0794EF5-7AB2-064D-BE07-72443851DDF0}"/>
          </ac:spMkLst>
        </pc:spChg>
        <pc:spChg chg="mod">
          <ac:chgData name="David Enright" userId="03187f8c3c74196f" providerId="LiveId" clId="{0B6857DD-5923-46C6-BD7F-338A632A19D8}" dt="2019-06-07T01:17:40.416" v="574" actId="1076"/>
          <ac:spMkLst>
            <pc:docMk/>
            <pc:sldMk cId="3588230438" sldId="306"/>
            <ac:spMk id="26" creationId="{55CED18B-3BAA-4940-828F-4527DA3DF493}"/>
          </ac:spMkLst>
        </pc:spChg>
        <pc:spChg chg="mod">
          <ac:chgData name="David Enright" userId="03187f8c3c74196f" providerId="LiveId" clId="{0B6857DD-5923-46C6-BD7F-338A632A19D8}" dt="2019-06-07T01:17:40.416" v="574" actId="1076"/>
          <ac:spMkLst>
            <pc:docMk/>
            <pc:sldMk cId="3588230438" sldId="306"/>
            <ac:spMk id="27" creationId="{98210046-E58E-E44D-92C1-92B214797EB0}"/>
          </ac:spMkLst>
        </pc:spChg>
        <pc:spChg chg="mod">
          <ac:chgData name="David Enright" userId="03187f8c3c74196f" providerId="LiveId" clId="{0B6857DD-5923-46C6-BD7F-338A632A19D8}" dt="2019-06-07T01:17:40.416" v="574" actId="1076"/>
          <ac:spMkLst>
            <pc:docMk/>
            <pc:sldMk cId="3588230438" sldId="306"/>
            <ac:spMk id="28" creationId="{E225453D-D9D2-7F48-BAE9-EBDBF2C21493}"/>
          </ac:spMkLst>
        </pc:spChg>
        <pc:spChg chg="mod">
          <ac:chgData name="David Enright" userId="03187f8c3c74196f" providerId="LiveId" clId="{0B6857DD-5923-46C6-BD7F-338A632A19D8}" dt="2019-06-07T01:17:40.416" v="574" actId="1076"/>
          <ac:spMkLst>
            <pc:docMk/>
            <pc:sldMk cId="3588230438" sldId="306"/>
            <ac:spMk id="29" creationId="{1B5B095E-F261-4449-B386-51FC9BB69918}"/>
          </ac:spMkLst>
        </pc:spChg>
        <pc:picChg chg="mod">
          <ac:chgData name="David Enright" userId="03187f8c3c74196f" providerId="LiveId" clId="{0B6857DD-5923-46C6-BD7F-338A632A19D8}" dt="2019-06-07T01:14:35.381" v="243" actId="1076"/>
          <ac:picMkLst>
            <pc:docMk/>
            <pc:sldMk cId="3588230438" sldId="306"/>
            <ac:picMk id="70" creationId="{00000000-0000-0000-0000-000000000000}"/>
          </ac:picMkLst>
        </pc:picChg>
      </pc:sldChg>
      <pc:sldChg chg="modSp">
        <pc:chgData name="David Enright" userId="03187f8c3c74196f" providerId="LiveId" clId="{0B6857DD-5923-46C6-BD7F-338A632A19D8}" dt="2019-06-07T01:51:58.537" v="2860" actId="207"/>
        <pc:sldMkLst>
          <pc:docMk/>
          <pc:sldMk cId="2542076178" sldId="307"/>
        </pc:sldMkLst>
        <pc:spChg chg="mod">
          <ac:chgData name="David Enright" userId="03187f8c3c74196f" providerId="LiveId" clId="{0B6857DD-5923-46C6-BD7F-338A632A19D8}" dt="2019-06-07T01:51:58.537" v="2860" actId="207"/>
          <ac:spMkLst>
            <pc:docMk/>
            <pc:sldMk cId="2542076178" sldId="307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52:12.518" v="2863" actId="207"/>
        <pc:sldMkLst>
          <pc:docMk/>
          <pc:sldMk cId="1411189897" sldId="308"/>
        </pc:sldMkLst>
        <pc:spChg chg="mod">
          <ac:chgData name="David Enright" userId="03187f8c3c74196f" providerId="LiveId" clId="{0B6857DD-5923-46C6-BD7F-338A632A19D8}" dt="2019-06-07T01:52:04.753" v="2861" actId="207"/>
          <ac:spMkLst>
            <pc:docMk/>
            <pc:sldMk cId="1411189897" sldId="308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52:12.518" v="2863" actId="207"/>
          <ac:spMkLst>
            <pc:docMk/>
            <pc:sldMk cId="1411189897" sldId="308"/>
            <ac:spMk id="19" creationId="{6A49412B-1183-094F-ADFC-4CAFCF7C0458}"/>
          </ac:spMkLst>
        </pc:spChg>
        <pc:spChg chg="mod">
          <ac:chgData name="David Enright" userId="03187f8c3c74196f" providerId="LiveId" clId="{0B6857DD-5923-46C6-BD7F-338A632A19D8}" dt="2019-06-07T01:52:07.470" v="2862" actId="207"/>
          <ac:spMkLst>
            <pc:docMk/>
            <pc:sldMk cId="1411189897" sldId="308"/>
            <ac:spMk id="20" creationId="{0940E3DD-0530-9747-8846-ACC4279F6569}"/>
          </ac:spMkLst>
        </pc:spChg>
      </pc:sldChg>
      <pc:sldChg chg="modSp">
        <pc:chgData name="David Enright" userId="03187f8c3c74196f" providerId="LiveId" clId="{0B6857DD-5923-46C6-BD7F-338A632A19D8}" dt="2019-06-07T01:52:19.408" v="2864" actId="207"/>
        <pc:sldMkLst>
          <pc:docMk/>
          <pc:sldMk cId="731643383" sldId="309"/>
        </pc:sldMkLst>
        <pc:spChg chg="mod">
          <ac:chgData name="David Enright" userId="03187f8c3c74196f" providerId="LiveId" clId="{0B6857DD-5923-46C6-BD7F-338A632A19D8}" dt="2019-06-07T01:52:19.408" v="2864" actId="207"/>
          <ac:spMkLst>
            <pc:docMk/>
            <pc:sldMk cId="731643383" sldId="309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52:31.387" v="2867" actId="207"/>
        <pc:sldMkLst>
          <pc:docMk/>
          <pc:sldMk cId="2279054816" sldId="310"/>
        </pc:sldMkLst>
        <pc:spChg chg="mod">
          <ac:chgData name="David Enright" userId="03187f8c3c74196f" providerId="LiveId" clId="{0B6857DD-5923-46C6-BD7F-338A632A19D8}" dt="2019-06-07T01:52:31.387" v="2867" actId="207"/>
          <ac:spMkLst>
            <pc:docMk/>
            <pc:sldMk cId="2279054816" sldId="310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52:39.646" v="2869" actId="207"/>
        <pc:sldMkLst>
          <pc:docMk/>
          <pc:sldMk cId="2863985882" sldId="311"/>
        </pc:sldMkLst>
        <pc:spChg chg="mod">
          <ac:chgData name="David Enright" userId="03187f8c3c74196f" providerId="LiveId" clId="{0B6857DD-5923-46C6-BD7F-338A632A19D8}" dt="2019-06-07T01:52:37.688" v="2868" actId="207"/>
          <ac:spMkLst>
            <pc:docMk/>
            <pc:sldMk cId="2863985882" sldId="311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52:39.646" v="2869" actId="207"/>
          <ac:spMkLst>
            <pc:docMk/>
            <pc:sldMk cId="2863985882" sldId="311"/>
            <ac:spMk id="14" creationId="{85C8BD0D-40C5-284D-B3E1-BF9E442E15AB}"/>
          </ac:spMkLst>
        </pc:spChg>
      </pc:sldChg>
      <pc:sldChg chg="modSp">
        <pc:chgData name="David Enright" userId="03187f8c3c74196f" providerId="LiveId" clId="{0B6857DD-5923-46C6-BD7F-338A632A19D8}" dt="2019-06-07T01:52:24.036" v="2865" actId="207"/>
        <pc:sldMkLst>
          <pc:docMk/>
          <pc:sldMk cId="2385197302" sldId="312"/>
        </pc:sldMkLst>
        <pc:spChg chg="mod">
          <ac:chgData name="David Enright" userId="03187f8c3c74196f" providerId="LiveId" clId="{0B6857DD-5923-46C6-BD7F-338A632A19D8}" dt="2019-06-07T01:52:24.036" v="2865" actId="207"/>
          <ac:spMkLst>
            <pc:docMk/>
            <pc:sldMk cId="2385197302" sldId="312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52:27.927" v="2866" actId="207"/>
        <pc:sldMkLst>
          <pc:docMk/>
          <pc:sldMk cId="2172930952" sldId="313"/>
        </pc:sldMkLst>
        <pc:spChg chg="mod">
          <ac:chgData name="David Enright" userId="03187f8c3c74196f" providerId="LiveId" clId="{0B6857DD-5923-46C6-BD7F-338A632A19D8}" dt="2019-06-07T01:52:27.927" v="2866" actId="207"/>
          <ac:spMkLst>
            <pc:docMk/>
            <pc:sldMk cId="2172930952" sldId="313"/>
            <ac:spMk id="3" creationId="{A6C24558-C7F2-EF41-944B-095EFD7CF88B}"/>
          </ac:spMkLst>
        </pc:spChg>
      </pc:sldChg>
      <pc:sldChg chg="modSp">
        <pc:chgData name="David Enright" userId="03187f8c3c74196f" providerId="LiveId" clId="{0B6857DD-5923-46C6-BD7F-338A632A19D8}" dt="2019-06-07T01:05:52.414" v="173" actId="207"/>
        <pc:sldMkLst>
          <pc:docMk/>
          <pc:sldMk cId="1140639109" sldId="315"/>
        </pc:sldMkLst>
        <pc:spChg chg="mod">
          <ac:chgData name="David Enright" userId="03187f8c3c74196f" providerId="LiveId" clId="{0B6857DD-5923-46C6-BD7F-338A632A19D8}" dt="2019-06-07T01:05:52.414" v="173" actId="207"/>
          <ac:spMkLst>
            <pc:docMk/>
            <pc:sldMk cId="1140639109" sldId="315"/>
            <ac:spMk id="8" creationId="{5E957B3A-5F77-D243-AB9A-B24A430A1EAC}"/>
          </ac:spMkLst>
        </pc:spChg>
        <pc:spChg chg="mod">
          <ac:chgData name="David Enright" userId="03187f8c3c74196f" providerId="LiveId" clId="{0B6857DD-5923-46C6-BD7F-338A632A19D8}" dt="2019-06-07T01:05:42.623" v="171" actId="1076"/>
          <ac:spMkLst>
            <pc:docMk/>
            <pc:sldMk cId="1140639109" sldId="315"/>
            <ac:spMk id="9" creationId="{A775BDEF-44E6-D445-80A8-A35248632FDA}"/>
          </ac:spMkLst>
        </pc:spChg>
      </pc:sldChg>
      <pc:sldChg chg="add setBg">
        <pc:chgData name="David Enright" userId="03187f8c3c74196f" providerId="LiveId" clId="{0B6857DD-5923-46C6-BD7F-338A632A19D8}" dt="2019-06-07T01:26:26.878" v="923"/>
        <pc:sldMkLst>
          <pc:docMk/>
          <pc:sldMk cId="1119416372" sldId="316"/>
        </pc:sldMkLst>
      </pc:sldChg>
      <pc:sldChg chg="add setBg">
        <pc:chgData name="David Enright" userId="03187f8c3c74196f" providerId="LiveId" clId="{0B6857DD-5923-46C6-BD7F-338A632A19D8}" dt="2019-06-07T01:27:36.700" v="924"/>
        <pc:sldMkLst>
          <pc:docMk/>
          <pc:sldMk cId="4262914705" sldId="317"/>
        </pc:sldMkLst>
      </pc:sldChg>
      <pc:sldChg chg="modSp add">
        <pc:chgData name="David Enright" userId="03187f8c3c74196f" providerId="LiveId" clId="{0B6857DD-5923-46C6-BD7F-338A632A19D8}" dt="2019-06-07T01:37:32.678" v="2031" actId="20577"/>
        <pc:sldMkLst>
          <pc:docMk/>
          <pc:sldMk cId="1319178099" sldId="318"/>
        </pc:sldMkLst>
        <pc:spChg chg="mod">
          <ac:chgData name="David Enright" userId="03187f8c3c74196f" providerId="LiveId" clId="{0B6857DD-5923-46C6-BD7F-338A632A19D8}" dt="2019-06-07T01:32:47.475" v="1192" actId="20577"/>
          <ac:spMkLst>
            <pc:docMk/>
            <pc:sldMk cId="1319178099" sldId="318"/>
            <ac:spMk id="3" creationId="{A6C24558-C7F2-EF41-944B-095EFD7CF88B}"/>
          </ac:spMkLst>
        </pc:spChg>
        <pc:spChg chg="mod">
          <ac:chgData name="David Enright" userId="03187f8c3c74196f" providerId="LiveId" clId="{0B6857DD-5923-46C6-BD7F-338A632A19D8}" dt="2019-06-07T01:37:32.678" v="2031" actId="20577"/>
          <ac:spMkLst>
            <pc:docMk/>
            <pc:sldMk cId="1319178099" sldId="318"/>
            <ac:spMk id="9" creationId="{0C34873F-419F-C744-9191-60EB765C3304}"/>
          </ac:spMkLst>
        </pc:spChg>
      </pc:sldChg>
    </pc:docChg>
  </pc:docChgLst>
  <pc:docChgLst>
    <pc:chgData name="Guest User" providerId="Windows Live" clId="Web-{FB4BB87C-5E28-4A64-9B99-96557A5568A6}"/>
    <pc:docChg chg="modSld">
      <pc:chgData name="Guest User" userId="" providerId="Windows Live" clId="Web-{FB4BB87C-5E28-4A64-9B99-96557A5568A6}" dt="2019-06-09T05:06:18.432" v="71" actId="1076"/>
      <pc:docMkLst>
        <pc:docMk/>
      </pc:docMkLst>
      <pc:sldChg chg="modSp">
        <pc:chgData name="Guest User" userId="" providerId="Windows Live" clId="Web-{FB4BB87C-5E28-4A64-9B99-96557A5568A6}" dt="2019-06-09T02:41:52.916" v="70" actId="20577"/>
        <pc:sldMkLst>
          <pc:docMk/>
          <pc:sldMk cId="1725787508" sldId="265"/>
        </pc:sldMkLst>
        <pc:spChg chg="mod">
          <ac:chgData name="Guest User" userId="" providerId="Windows Live" clId="Web-{FB4BB87C-5E28-4A64-9B99-96557A5568A6}" dt="2019-06-09T02:41:52.916" v="70" actId="20577"/>
          <ac:spMkLst>
            <pc:docMk/>
            <pc:sldMk cId="1725787508" sldId="265"/>
            <ac:spMk id="5" creationId="{6DF5D2B0-2F7A-A543-B1FB-FEA8ABA85224}"/>
          </ac:spMkLst>
        </pc:spChg>
        <pc:spChg chg="mod">
          <ac:chgData name="Guest User" userId="" providerId="Windows Live" clId="Web-{FB4BB87C-5E28-4A64-9B99-96557A5568A6}" dt="2019-06-09T02:41:05.791" v="10" actId="14100"/>
          <ac:spMkLst>
            <pc:docMk/>
            <pc:sldMk cId="1725787508" sldId="265"/>
            <ac:spMk id="6" creationId="{0E0F5300-03D2-4B48-8FE5-A044E2487282}"/>
          </ac:spMkLst>
        </pc:spChg>
      </pc:sldChg>
      <pc:sldChg chg="modSp">
        <pc:chgData name="Guest User" userId="" providerId="Windows Live" clId="Web-{FB4BB87C-5E28-4A64-9B99-96557A5568A6}" dt="2019-06-09T05:06:18.432" v="71" actId="1076"/>
        <pc:sldMkLst>
          <pc:docMk/>
          <pc:sldMk cId="1536308841" sldId="287"/>
        </pc:sldMkLst>
        <pc:picChg chg="mod">
          <ac:chgData name="Guest User" userId="" providerId="Windows Live" clId="Web-{FB4BB87C-5E28-4A64-9B99-96557A5568A6}" dt="2019-06-09T05:06:18.432" v="71" actId="1076"/>
          <ac:picMkLst>
            <pc:docMk/>
            <pc:sldMk cId="1536308841" sldId="287"/>
            <ac:picMk id="70" creationId="{00000000-0000-0000-0000-000000000000}"/>
          </ac:picMkLst>
        </pc:picChg>
      </pc:sldChg>
      <pc:sldChg chg="modSp">
        <pc:chgData name="Guest User" userId="" providerId="Windows Live" clId="Web-{FB4BB87C-5E28-4A64-9B99-96557A5568A6}" dt="2019-06-09T02:40:15.712" v="8" actId="20577"/>
        <pc:sldMkLst>
          <pc:docMk/>
          <pc:sldMk cId="1140639109" sldId="315"/>
        </pc:sldMkLst>
        <pc:spChg chg="mod">
          <ac:chgData name="Guest User" userId="" providerId="Windows Live" clId="Web-{FB4BB87C-5E28-4A64-9B99-96557A5568A6}" dt="2019-06-09T02:40:15.712" v="8" actId="20577"/>
          <ac:spMkLst>
            <pc:docMk/>
            <pc:sldMk cId="1140639109" sldId="315"/>
            <ac:spMk id="16" creationId="{CEE8EC0F-7434-C242-9D20-964FE4E183A3}"/>
          </ac:spMkLst>
        </pc:spChg>
      </pc:sldChg>
    </pc:docChg>
  </pc:docChgLst>
  <pc:docChgLst>
    <pc:chgData name="Guest User" providerId="Windows Live" clId="Web-{3F0E10D5-D525-4F5B-8062-DD487749C1B5}"/>
    <pc:docChg chg="modSld">
      <pc:chgData name="Guest User" userId="" providerId="Windows Live" clId="Web-{3F0E10D5-D525-4F5B-8062-DD487749C1B5}" dt="2019-06-08T10:41:24.415" v="1" actId="1076"/>
      <pc:docMkLst>
        <pc:docMk/>
      </pc:docMkLst>
      <pc:sldChg chg="modSp">
        <pc:chgData name="Guest User" userId="" providerId="Windows Live" clId="Web-{3F0E10D5-D525-4F5B-8062-DD487749C1B5}" dt="2019-06-08T10:41:24.415" v="1" actId="1076"/>
        <pc:sldMkLst>
          <pc:docMk/>
          <pc:sldMk cId="289729209" sldId="269"/>
        </pc:sldMkLst>
        <pc:picChg chg="mod">
          <ac:chgData name="Guest User" userId="" providerId="Windows Live" clId="Web-{3F0E10D5-D525-4F5B-8062-DD487749C1B5}" dt="2019-06-08T10:41:24.415" v="1" actId="1076"/>
          <ac:picMkLst>
            <pc:docMk/>
            <pc:sldMk cId="289729209" sldId="269"/>
            <ac:picMk id="70" creationId="{00000000-0000-0000-0000-000000000000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07T09:12:03.140" idx="2">
    <p:pos x="1927" y="571"/>
    <p:text>This is an important concept for a programmer, but I think we leave it be for this class.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07T09:11:31.105" idx="1">
    <p:pos x="1927" y="571"/>
    <p:text>This is an important concept for a programmer, but I think we leave it be for this class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07T09:50:32.317" idx="3">
    <p:pos x="3707" y="571"/>
    <p:text>Lets keep this one in here for visibility, but this is an advanced concept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" name="Google Shape;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1291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72644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53427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9923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62689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0551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51112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36746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38646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6920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41062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74936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33638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73281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66801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84700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10879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1913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30642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5729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79029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82273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74256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04584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23227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270926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25950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8595772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10769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4616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424135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56663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27156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809132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339843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633375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468455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3629018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754590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751463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954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0378817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582320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589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539203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553288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581968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744857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443252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260296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717468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57880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259169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e.g. “Blk 100” is a string although there is a number in it.</a:t>
            </a: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2794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2782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7724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2437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1809824" y="1204614"/>
            <a:ext cx="6438752" cy="1252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1"/>
          </p:nvPr>
        </p:nvSpPr>
        <p:spPr>
          <a:xfrm>
            <a:off x="1809824" y="2560141"/>
            <a:ext cx="6438752" cy="3646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ctr" anchorCtr="0"/>
          <a:lstStyle>
            <a:lvl1pPr marL="457200" marR="0" lvl="0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449579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>
            <a:spLocks noGrp="1"/>
          </p:cNvSpPr>
          <p:nvPr>
            <p:ph type="pic" idx="2"/>
          </p:nvPr>
        </p:nvSpPr>
        <p:spPr>
          <a:xfrm>
            <a:off x="5154438" y="2560141"/>
            <a:ext cx="3094138" cy="3646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1809824" y="1204614"/>
            <a:ext cx="6438752" cy="1252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1809824" y="2560141"/>
            <a:ext cx="3094138" cy="3646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ctr" anchorCtr="0"/>
          <a:lstStyle>
            <a:lvl1pPr marL="457200" marR="0" lvl="0" indent="-41275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1275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41275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41275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41275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3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1809824" y="1793974"/>
            <a:ext cx="6438752" cy="41844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ctr" anchorCtr="0"/>
          <a:lstStyle>
            <a:lvl1pPr marL="457200" marR="0" lvl="0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44958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449579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480"/>
              <a:buFont typeface="Helvetica Neue"/>
              <a:buChar char="•"/>
              <a:defRPr sz="2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>
            <a:spLocks noGrp="1"/>
          </p:cNvSpPr>
          <p:nvPr>
            <p:ph type="pic" idx="2"/>
          </p:nvPr>
        </p:nvSpPr>
        <p:spPr>
          <a:xfrm>
            <a:off x="5154438" y="4011438"/>
            <a:ext cx="3094138" cy="218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Google Shape;45;p11"/>
          <p:cNvSpPr>
            <a:spLocks noGrp="1"/>
          </p:cNvSpPr>
          <p:nvPr>
            <p:ph type="pic" idx="3"/>
          </p:nvPr>
        </p:nvSpPr>
        <p:spPr>
          <a:xfrm>
            <a:off x="5154438" y="1572964"/>
            <a:ext cx="3094138" cy="218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6" name="Google Shape;46;p11"/>
          <p:cNvSpPr>
            <a:spLocks noGrp="1"/>
          </p:cNvSpPr>
          <p:nvPr>
            <p:ph type="pic" idx="4"/>
          </p:nvPr>
        </p:nvSpPr>
        <p:spPr>
          <a:xfrm>
            <a:off x="1809824" y="1572964"/>
            <a:ext cx="3094138" cy="4626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1993999" y="4748138"/>
            <a:ext cx="6070402" cy="331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1993999" y="3481513"/>
            <a:ext cx="6070402" cy="4557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ctr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  <a:defRPr sz="26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>
            <a:spLocks noGrp="1"/>
          </p:cNvSpPr>
          <p:nvPr>
            <p:ph type="pic" idx="2"/>
          </p:nvPr>
        </p:nvSpPr>
        <p:spPr>
          <a:xfrm>
            <a:off x="1257300" y="1057275"/>
            <a:ext cx="7543801" cy="565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993999" y="2007616"/>
            <a:ext cx="6070402" cy="191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Helvetica Neue"/>
              <a:buNone/>
              <a:defRPr sz="6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993999" y="3981970"/>
            <a:ext cx="6070402" cy="655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sz="2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906683" y="6449913"/>
            <a:ext cx="241105" cy="245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9450" tIns="29450" rIns="29450" bIns="294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 Light"/>
              <a:buNone/>
              <a:defRPr sz="1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scipy.org/doc/numpy/reference/ufuncs.html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bhat222/Data-Science--Cheat-Sheet/blob/master/Python/PythonForDataScience.pdf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www.datacamp.com/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abhat222/Data-Science--Cheat-Sheet/blob/master/Python/python-cheatsheets-ds.pdf" TargetMode="External"/><Relationship Id="rId5" Type="http://schemas.openxmlformats.org/officeDocument/2006/relationships/hyperlink" Target="https://jakevdp.github.io/PythonDataScienceHandbook/03.01-introducing-pandas-objects.html" TargetMode="External"/><Relationship Id="rId4" Type="http://schemas.openxmlformats.org/officeDocument/2006/relationships/hyperlink" Target="https://pandas.pydata.org/pandas-docs/version/0.23.4/generated/pandas.DataFrame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descr="powerpoint template-1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Python</a:t>
            </a:r>
          </a:p>
        </p:txBody>
      </p:sp>
    </p:spTree>
    <p:extLst>
      <p:ext uri="{BB962C8B-B14F-4D97-AF65-F5344CB8AC3E}">
        <p14:creationId xmlns:p14="http://schemas.microsoft.com/office/powerpoint/2010/main" val="3742546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Python Basic Recap: Variable</a:t>
            </a:r>
          </a:p>
        </p:txBody>
      </p:sp>
      <p:sp>
        <p:nvSpPr>
          <p:cNvPr id="5" name="Google Shape;148;p15">
            <a:extLst>
              <a:ext uri="{FF2B5EF4-FFF2-40B4-BE49-F238E27FC236}">
                <a16:creationId xmlns:a16="http://schemas.microsoft.com/office/drawing/2014/main" id="{6DF5D2B0-2F7A-A543-B1FB-FEA8ABA85224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7831986" cy="22761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A </a:t>
            </a:r>
            <a:r>
              <a:rPr lang="en-SG" sz="1600" dirty="0">
                <a:solidFill>
                  <a:schemeClr val="accent6"/>
                </a:solidFill>
              </a:rPr>
              <a:t>variable</a:t>
            </a:r>
            <a:r>
              <a:rPr lang="en-SG" sz="1600" dirty="0"/>
              <a:t> is a label to store information to be referenced throughout your program.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For example, </a:t>
            </a:r>
            <a:r>
              <a:rPr lang="en-SG" sz="1600" dirty="0">
                <a:solidFill>
                  <a:schemeClr val="accent6"/>
                </a:solidFill>
              </a:rPr>
              <a:t>your name </a:t>
            </a:r>
            <a:r>
              <a:rPr lang="en-SG" sz="1600" dirty="0"/>
              <a:t>is a </a:t>
            </a:r>
            <a:r>
              <a:rPr lang="en-SG" sz="1600" dirty="0">
                <a:solidFill>
                  <a:schemeClr val="accent6"/>
                </a:solidFill>
              </a:rPr>
              <a:t>variable</a:t>
            </a:r>
            <a:r>
              <a:rPr lang="en-SG" sz="1600" dirty="0"/>
              <a:t> that references you.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Variables</a:t>
            </a:r>
            <a:r>
              <a:rPr lang="en-SG" sz="1600" dirty="0"/>
              <a:t> can be </a:t>
            </a:r>
            <a:r>
              <a:rPr lang="en-SG" sz="1600" dirty="0">
                <a:solidFill>
                  <a:schemeClr val="accent6"/>
                </a:solidFill>
              </a:rPr>
              <a:t>called</a:t>
            </a:r>
            <a:r>
              <a:rPr lang="en-SG" sz="1600" dirty="0"/>
              <a:t> to bring back the stored value.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With a </a:t>
            </a:r>
            <a:r>
              <a:rPr lang="en-SG" sz="1600" dirty="0">
                <a:solidFill>
                  <a:schemeClr val="accent6"/>
                </a:solidFill>
              </a:rPr>
              <a:t>variable</a:t>
            </a:r>
            <a:r>
              <a:rPr lang="en-SG" sz="1600" dirty="0"/>
              <a:t>, your code becomes </a:t>
            </a:r>
            <a:r>
              <a:rPr lang="en-SG" sz="1600" dirty="0">
                <a:solidFill>
                  <a:schemeClr val="accent6"/>
                </a:solidFill>
              </a:rPr>
              <a:t>easier to read</a:t>
            </a:r>
            <a:r>
              <a:rPr lang="en-SG" sz="1600" dirty="0"/>
              <a:t>, maintain, and extend.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04437C-6A3E-4B3C-BF9F-EBED0C28DCB0}"/>
              </a:ext>
            </a:extLst>
          </p:cNvPr>
          <p:cNvSpPr/>
          <p:nvPr/>
        </p:nvSpPr>
        <p:spPr>
          <a:xfrm>
            <a:off x="1653719" y="3590120"/>
            <a:ext cx="5029200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[1]: sales = 100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[2]: cost = 50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[3]: sales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Out [3]: 100</a:t>
            </a:r>
          </a:p>
          <a:p>
            <a:endParaRPr lang="en-SG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[4]: profit = sales – cost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In [5]: profit</a:t>
            </a:r>
          </a:p>
          <a:p>
            <a: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  <a:t>Out [5]: 50</a:t>
            </a:r>
          </a:p>
        </p:txBody>
      </p:sp>
    </p:spTree>
    <p:extLst>
      <p:ext uri="{BB962C8B-B14F-4D97-AF65-F5344CB8AC3E}">
        <p14:creationId xmlns:p14="http://schemas.microsoft.com/office/powerpoint/2010/main" val="2625459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Python Basic Recap: Python Types</a:t>
            </a:r>
          </a:p>
        </p:txBody>
      </p:sp>
      <p:sp>
        <p:nvSpPr>
          <p:cNvPr id="5" name="Google Shape;148;p15">
            <a:extLst>
              <a:ext uri="{FF2B5EF4-FFF2-40B4-BE49-F238E27FC236}">
                <a16:creationId xmlns:a16="http://schemas.microsoft.com/office/drawing/2014/main" id="{6DF5D2B0-2F7A-A543-B1FB-FEA8ABA85224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7831986" cy="34884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Python classifies data into different </a:t>
            </a:r>
            <a:r>
              <a:rPr lang="en-SG" sz="1600" dirty="0">
                <a:solidFill>
                  <a:schemeClr val="accent6"/>
                </a:solidFill>
              </a:rPr>
              <a:t>data types</a:t>
            </a:r>
            <a:r>
              <a:rPr lang="en-SG" sz="1600" dirty="0"/>
              <a:t>:</a:t>
            </a:r>
          </a:p>
          <a:p>
            <a:pPr marL="801370" lvl="1" indent="-2603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str</a:t>
            </a:r>
            <a:r>
              <a:rPr lang="en-SG" sz="1600" dirty="0"/>
              <a:t> – Text, </a:t>
            </a:r>
            <a:r>
              <a:rPr lang="en-SG" sz="1600" dirty="0">
                <a:solidFill>
                  <a:schemeClr val="tx1"/>
                </a:solidFill>
              </a:rPr>
              <a:t>String (e.g. “Bank”)</a:t>
            </a:r>
            <a:r>
              <a:rPr lang="en-SG" sz="1600" dirty="0"/>
              <a:t>, </a:t>
            </a:r>
          </a:p>
          <a:p>
            <a:pPr marL="801370" indent="-2603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int</a:t>
            </a:r>
            <a:r>
              <a:rPr lang="en-SG" sz="1600" dirty="0"/>
              <a:t> - Whole </a:t>
            </a:r>
            <a:r>
              <a:rPr lang="en-SG" sz="1600" dirty="0">
                <a:solidFill>
                  <a:schemeClr val="tx1"/>
                </a:solidFill>
              </a:rPr>
              <a:t>number (e.g. 100), </a:t>
            </a:r>
          </a:p>
          <a:p>
            <a:pPr marL="801688" indent="-2603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float</a:t>
            </a:r>
            <a:r>
              <a:rPr lang="en-SG" sz="1600" dirty="0"/>
              <a:t> – </a:t>
            </a:r>
            <a:r>
              <a:rPr lang="en-SG" sz="1600" dirty="0">
                <a:solidFill>
                  <a:schemeClr val="tx1"/>
                </a:solidFill>
              </a:rPr>
              <a:t>Decimal, Real Number (e.g. 1.5), </a:t>
            </a:r>
          </a:p>
          <a:p>
            <a:pPr marL="801370" indent="-2603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 err="1">
                <a:solidFill>
                  <a:schemeClr val="accent6"/>
                </a:solidFill>
              </a:rPr>
              <a:t>boolean</a:t>
            </a:r>
            <a:r>
              <a:rPr lang="en-SG" sz="1600" dirty="0">
                <a:solidFill>
                  <a:schemeClr val="tx1"/>
                </a:solidFill>
              </a:rPr>
              <a:t> - Logical Values (e.g. True, False)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Data type defines how the values is stored in the computer, and </a:t>
            </a:r>
            <a:r>
              <a:rPr lang="en-SG" sz="1600" dirty="0">
                <a:solidFill>
                  <a:schemeClr val="accent6"/>
                </a:solidFill>
              </a:rPr>
              <a:t>operations</a:t>
            </a:r>
            <a:r>
              <a:rPr lang="en-SG" sz="1600" dirty="0"/>
              <a:t> that can be done on the data. 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For example you can add </a:t>
            </a:r>
            <a:r>
              <a:rPr lang="en-SG" sz="1600" dirty="0">
                <a:solidFill>
                  <a:schemeClr val="accent6"/>
                </a:solidFill>
              </a:rPr>
              <a:t>integers</a:t>
            </a:r>
            <a:r>
              <a:rPr lang="en-SG" sz="1600" dirty="0"/>
              <a:t> together, it will sum. When you add </a:t>
            </a:r>
            <a:r>
              <a:rPr lang="en-SG" sz="1600" dirty="0">
                <a:solidFill>
                  <a:schemeClr val="accent6"/>
                </a:solidFill>
              </a:rPr>
              <a:t>strings </a:t>
            </a:r>
            <a:r>
              <a:rPr lang="en-SG" sz="1600" dirty="0"/>
              <a:t>together, it will concatenate. 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Different data types have different behaviours</a:t>
            </a:r>
            <a:endParaRPr lang="en-SG" dirty="0"/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761781"/>
            <a:ext cx="7831986" cy="262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EF064CCF-4994-F84F-A98F-45FA0DC19CB4}"/>
              </a:ext>
            </a:extLst>
          </p:cNvPr>
          <p:cNvSpPr txBox="1">
            <a:spLocks/>
          </p:cNvSpPr>
          <p:nvPr/>
        </p:nvSpPr>
        <p:spPr>
          <a:xfrm>
            <a:off x="1694230" y="5241299"/>
            <a:ext cx="7038525" cy="15003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dirty="0">
                <a:latin typeface="Courier" pitchFamily="2" charset="0"/>
              </a:rPr>
              <a:t>In [1]: 2 + 5</a:t>
            </a:r>
          </a:p>
          <a:p>
            <a:r>
              <a:rPr lang="en-SG" dirty="0">
                <a:latin typeface="Courier" pitchFamily="2" charset="0"/>
              </a:rPr>
              <a:t>Out[1]: 7</a:t>
            </a:r>
          </a:p>
          <a:p>
            <a:r>
              <a:rPr lang="en-SG" dirty="0">
                <a:latin typeface="Courier" pitchFamily="2" charset="0"/>
              </a:rPr>
              <a:t>In [2]: ‘Citi’ + ‘Bank’</a:t>
            </a:r>
          </a:p>
          <a:p>
            <a:r>
              <a:rPr lang="en-SG" dirty="0">
                <a:latin typeface="Courier" pitchFamily="2" charset="0"/>
              </a:rPr>
              <a:t>Out[2]: ‘</a:t>
            </a:r>
            <a:r>
              <a:rPr lang="en-SG" dirty="0" err="1">
                <a:latin typeface="Courier" pitchFamily="2" charset="0"/>
              </a:rPr>
              <a:t>CitiBank</a:t>
            </a:r>
            <a:r>
              <a:rPr lang="en-SG" dirty="0">
                <a:latin typeface="Courier" pitchFamily="2" charset="0"/>
              </a:rPr>
              <a:t>’</a:t>
            </a:r>
          </a:p>
          <a:p>
            <a:r>
              <a:rPr lang="en-SG" dirty="0">
                <a:latin typeface="Courier" pitchFamily="2" charset="0"/>
              </a:rPr>
              <a:t>In [3]: type(‘</a:t>
            </a:r>
            <a:r>
              <a:rPr lang="en-SG" dirty="0" err="1">
                <a:latin typeface="Courier" pitchFamily="2" charset="0"/>
              </a:rPr>
              <a:t>CitiBank</a:t>
            </a:r>
            <a:r>
              <a:rPr lang="en-SG" dirty="0">
                <a:latin typeface="Courier" pitchFamily="2" charset="0"/>
              </a:rPr>
              <a:t>’)</a:t>
            </a:r>
          </a:p>
          <a:p>
            <a:r>
              <a:rPr lang="en-SG" dirty="0">
                <a:latin typeface="Courier" pitchFamily="2" charset="0"/>
              </a:rPr>
              <a:t>Out[3]: &lt;class ‘str’&gt;</a:t>
            </a:r>
          </a:p>
        </p:txBody>
      </p:sp>
    </p:spTree>
    <p:extLst>
      <p:ext uri="{BB962C8B-B14F-4D97-AF65-F5344CB8AC3E}">
        <p14:creationId xmlns:p14="http://schemas.microsoft.com/office/powerpoint/2010/main" val="1725787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Python List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8" name="Google Shape;148;p15">
            <a:extLst>
              <a:ext uri="{FF2B5EF4-FFF2-40B4-BE49-F238E27FC236}">
                <a16:creationId xmlns:a16="http://schemas.microsoft.com/office/drawing/2014/main" id="{5E957B3A-5F77-D243-AB9A-B24A430A1EAC}"/>
              </a:ext>
            </a:extLst>
          </p:cNvPr>
          <p:cNvSpPr txBox="1">
            <a:spLocks/>
          </p:cNvSpPr>
          <p:nvPr/>
        </p:nvSpPr>
        <p:spPr>
          <a:xfrm>
            <a:off x="1297500" y="1188620"/>
            <a:ext cx="7831986" cy="6250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Lists are an important way of </a:t>
            </a:r>
            <a:r>
              <a:rPr lang="en-SG" sz="1600" dirty="0">
                <a:solidFill>
                  <a:schemeClr val="accent6"/>
                </a:solidFill>
              </a:rPr>
              <a:t>storing and manipulating data</a:t>
            </a:r>
            <a:r>
              <a:rPr lang="en-SG" sz="1600" dirty="0"/>
              <a:t> in python, in order to gain </a:t>
            </a:r>
            <a:r>
              <a:rPr lang="en-SG" sz="1600" dirty="0">
                <a:solidFill>
                  <a:schemeClr val="accent6"/>
                </a:solidFill>
              </a:rPr>
              <a:t>quick insights </a:t>
            </a:r>
            <a:r>
              <a:rPr lang="en-SG" sz="1600" dirty="0"/>
              <a:t>without writing a lot of code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Consider sales data for 4 years stored in four different </a:t>
            </a:r>
            <a:r>
              <a:rPr lang="en-SG" sz="1600" dirty="0">
                <a:solidFill>
                  <a:schemeClr val="accent6"/>
                </a:solidFill>
              </a:rPr>
              <a:t>variables</a:t>
            </a:r>
            <a:r>
              <a:rPr lang="en-SG" sz="1600" dirty="0"/>
              <a:t>: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A775BDEF-44E6-D445-80A8-A35248632FDA}"/>
              </a:ext>
            </a:extLst>
          </p:cNvPr>
          <p:cNvSpPr txBox="1">
            <a:spLocks/>
          </p:cNvSpPr>
          <p:nvPr/>
        </p:nvSpPr>
        <p:spPr>
          <a:xfrm>
            <a:off x="1545150" y="2390610"/>
            <a:ext cx="6189150" cy="11748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sales_year1 = 100</a:t>
            </a:r>
          </a:p>
          <a:p>
            <a:r>
              <a:rPr lang="en-SG" sz="1600" dirty="0">
                <a:latin typeface="Courier" pitchFamily="2" charset="0"/>
              </a:rPr>
              <a:t>sales_year2 = 120</a:t>
            </a:r>
          </a:p>
          <a:p>
            <a:r>
              <a:rPr lang="en-SG" sz="1600" dirty="0">
                <a:latin typeface="Courier" pitchFamily="2" charset="0"/>
              </a:rPr>
              <a:t>sales_year3 = 130</a:t>
            </a:r>
          </a:p>
          <a:p>
            <a:r>
              <a:rPr lang="en-SG" sz="1600" dirty="0">
                <a:latin typeface="Courier" pitchFamily="2" charset="0"/>
              </a:rPr>
              <a:t>sales_year4 = 150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A2550254-8AD9-5949-A947-4470CDED8CF0}"/>
              </a:ext>
            </a:extLst>
          </p:cNvPr>
          <p:cNvSpPr txBox="1">
            <a:spLocks/>
          </p:cNvSpPr>
          <p:nvPr/>
        </p:nvSpPr>
        <p:spPr>
          <a:xfrm>
            <a:off x="1297500" y="3526436"/>
            <a:ext cx="7831986" cy="6250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It’s very inconvenient/inefficient to store data in individual </a:t>
            </a:r>
            <a:r>
              <a:rPr lang="en-SG" sz="1600" dirty="0">
                <a:solidFill>
                  <a:schemeClr val="accent6"/>
                </a:solidFill>
              </a:rPr>
              <a:t>variables</a:t>
            </a:r>
            <a:r>
              <a:rPr lang="en-SG" sz="1600" dirty="0"/>
              <a:t>. It is much easier to store in a </a:t>
            </a:r>
            <a:r>
              <a:rPr lang="en-SG" sz="1600" dirty="0">
                <a:solidFill>
                  <a:schemeClr val="accent6"/>
                </a:solidFill>
              </a:rPr>
              <a:t>list</a:t>
            </a:r>
            <a:r>
              <a:rPr lang="en-SG" sz="1600" dirty="0"/>
              <a:t>:</a:t>
            </a: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4D55681A-34B2-4F4A-9ED4-1A01974826A4}"/>
              </a:ext>
            </a:extLst>
          </p:cNvPr>
          <p:cNvSpPr txBox="1">
            <a:spLocks/>
          </p:cNvSpPr>
          <p:nvPr/>
        </p:nvSpPr>
        <p:spPr>
          <a:xfrm>
            <a:off x="1545150" y="4333926"/>
            <a:ext cx="6189150" cy="1447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CEE8EC0F-7434-C242-9D20-964FE4E183A3}"/>
              </a:ext>
            </a:extLst>
          </p:cNvPr>
          <p:cNvSpPr txBox="1">
            <a:spLocks/>
          </p:cNvSpPr>
          <p:nvPr/>
        </p:nvSpPr>
        <p:spPr>
          <a:xfrm>
            <a:off x="1545150" y="4463800"/>
            <a:ext cx="6189150" cy="6250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"/>
              </a:rPr>
              <a:t>sales_list</a:t>
            </a:r>
            <a:r>
              <a:rPr lang="en-SG" sz="1600" dirty="0">
                <a:latin typeface="Courier"/>
              </a:rPr>
              <a:t> = [100, 120, 130, 150]</a:t>
            </a: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B85233C8-1AB9-C747-AA28-DDC7C739280B}"/>
              </a:ext>
            </a:extLst>
          </p:cNvPr>
          <p:cNvSpPr txBox="1">
            <a:spLocks/>
          </p:cNvSpPr>
          <p:nvPr/>
        </p:nvSpPr>
        <p:spPr>
          <a:xfrm>
            <a:off x="1297500" y="4944286"/>
            <a:ext cx="7831986" cy="1183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Gives a </a:t>
            </a:r>
            <a:r>
              <a:rPr lang="en-SG" sz="1600" dirty="0">
                <a:solidFill>
                  <a:schemeClr val="accent6"/>
                </a:solidFill>
              </a:rPr>
              <a:t>single name </a:t>
            </a:r>
            <a:r>
              <a:rPr lang="en-SG" sz="1600" dirty="0"/>
              <a:t>for a collection of values.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The elements within List can be </a:t>
            </a:r>
            <a:r>
              <a:rPr lang="en-SG" sz="1600" dirty="0">
                <a:solidFill>
                  <a:schemeClr val="accent6"/>
                </a:solidFill>
              </a:rPr>
              <a:t>any type.</a:t>
            </a:r>
          </a:p>
        </p:txBody>
      </p:sp>
    </p:spTree>
    <p:extLst>
      <p:ext uri="{BB962C8B-B14F-4D97-AF65-F5344CB8AC3E}">
        <p14:creationId xmlns:p14="http://schemas.microsoft.com/office/powerpoint/2010/main" val="1140639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Python List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6BB4D872-3ED9-A04E-86E3-282D6AB4F6EB}"/>
              </a:ext>
            </a:extLst>
          </p:cNvPr>
          <p:cNvSpPr txBox="1">
            <a:spLocks/>
          </p:cNvSpPr>
          <p:nvPr/>
        </p:nvSpPr>
        <p:spPr>
          <a:xfrm>
            <a:off x="1297500" y="1551780"/>
            <a:ext cx="6189150" cy="4462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 = [100, 120, 130, 150]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B7BC811E-6D21-5C45-92BB-FFA623BAD22D}"/>
              </a:ext>
            </a:extLst>
          </p:cNvPr>
          <p:cNvSpPr txBox="1">
            <a:spLocks/>
          </p:cNvSpPr>
          <p:nvPr/>
        </p:nvSpPr>
        <p:spPr>
          <a:xfrm>
            <a:off x="1297500" y="1998013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Lists can contain </a:t>
            </a:r>
            <a:r>
              <a:rPr lang="en-SG" sz="1600" dirty="0">
                <a:solidFill>
                  <a:schemeClr val="accent6"/>
                </a:solidFill>
              </a:rPr>
              <a:t>different data types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C6BDC1B2-008B-E34F-91B9-373A9FF9FF4D}"/>
              </a:ext>
            </a:extLst>
          </p:cNvPr>
          <p:cNvSpPr txBox="1">
            <a:spLocks/>
          </p:cNvSpPr>
          <p:nvPr/>
        </p:nvSpPr>
        <p:spPr>
          <a:xfrm>
            <a:off x="1297500" y="2725430"/>
            <a:ext cx="7772400" cy="8594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 = [‘year1’, 100, ‘year2’, 120, ‘year3’,130, ‘year4’, 150]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0451892D-8D99-4148-8058-372087F0BAAC}"/>
              </a:ext>
            </a:extLst>
          </p:cNvPr>
          <p:cNvSpPr txBox="1">
            <a:spLocks/>
          </p:cNvSpPr>
          <p:nvPr/>
        </p:nvSpPr>
        <p:spPr>
          <a:xfrm>
            <a:off x="1297500" y="3689442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List can also contain </a:t>
            </a:r>
            <a:r>
              <a:rPr lang="en-SG" sz="1600" dirty="0">
                <a:solidFill>
                  <a:schemeClr val="accent6"/>
                </a:solidFill>
              </a:rPr>
              <a:t>List, </a:t>
            </a:r>
            <a:r>
              <a:rPr lang="en-SG" sz="1600" dirty="0">
                <a:solidFill>
                  <a:schemeClr val="tx1"/>
                </a:solidFill>
              </a:rPr>
              <a:t>this is known as nesting.</a:t>
            </a:r>
          </a:p>
        </p:txBody>
      </p: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452A2C43-06F3-A747-B1B3-3A8E1D1135B0}"/>
              </a:ext>
            </a:extLst>
          </p:cNvPr>
          <p:cNvSpPr txBox="1">
            <a:spLocks/>
          </p:cNvSpPr>
          <p:nvPr/>
        </p:nvSpPr>
        <p:spPr>
          <a:xfrm>
            <a:off x="1297500" y="4455291"/>
            <a:ext cx="2283900" cy="14257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[‘year1’, 100]</a:t>
            </a:r>
          </a:p>
          <a:p>
            <a:r>
              <a:rPr lang="en-SG" sz="1600" dirty="0">
                <a:latin typeface="Courier" pitchFamily="2" charset="0"/>
              </a:rPr>
              <a:t>[‘year2’, 120]</a:t>
            </a:r>
          </a:p>
          <a:p>
            <a:r>
              <a:rPr lang="en-SG" sz="1600" dirty="0">
                <a:latin typeface="Courier" pitchFamily="2" charset="0"/>
              </a:rPr>
              <a:t>[‘year3’, 130]</a:t>
            </a:r>
          </a:p>
          <a:p>
            <a:r>
              <a:rPr lang="en-SG" sz="1600" dirty="0">
                <a:latin typeface="Courier" pitchFamily="2" charset="0"/>
              </a:rPr>
              <a:t>[‘year4’, 150]</a:t>
            </a: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89F2A670-39A5-3046-BF13-C50E5643E8A0}"/>
              </a:ext>
            </a:extLst>
          </p:cNvPr>
          <p:cNvSpPr/>
          <p:nvPr/>
        </p:nvSpPr>
        <p:spPr>
          <a:xfrm>
            <a:off x="4031475" y="4698546"/>
            <a:ext cx="721200" cy="560595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Google Shape;148;p15">
            <a:extLst>
              <a:ext uri="{FF2B5EF4-FFF2-40B4-BE49-F238E27FC236}">
                <a16:creationId xmlns:a16="http://schemas.microsoft.com/office/drawing/2014/main" id="{1999719C-3A89-664A-8AEB-A9B0DDE09EFB}"/>
              </a:ext>
            </a:extLst>
          </p:cNvPr>
          <p:cNvSpPr txBox="1">
            <a:spLocks/>
          </p:cNvSpPr>
          <p:nvPr/>
        </p:nvSpPr>
        <p:spPr>
          <a:xfrm>
            <a:off x="4878900" y="4429644"/>
            <a:ext cx="4398450" cy="11989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SG" sz="1600" dirty="0">
                <a:latin typeface="Courier" pitchFamily="2" charset="0"/>
              </a:rPr>
              <a:t>sales_list2 = [[‘year1’, 100],</a:t>
            </a:r>
          </a:p>
          <a:p>
            <a:pPr algn="r"/>
            <a:r>
              <a:rPr lang="en-SG" sz="1600" dirty="0">
                <a:latin typeface="Courier" pitchFamily="2" charset="0"/>
              </a:rPr>
              <a:t>[‘year2’, 120],</a:t>
            </a:r>
          </a:p>
          <a:p>
            <a:pPr algn="r"/>
            <a:r>
              <a:rPr lang="en-SG" sz="1600" dirty="0">
                <a:latin typeface="Courier" pitchFamily="2" charset="0"/>
              </a:rPr>
              <a:t>[‘year3’, 130],</a:t>
            </a:r>
          </a:p>
          <a:p>
            <a:pPr algn="r"/>
            <a:r>
              <a:rPr lang="en-SG" sz="1600" dirty="0">
                <a:latin typeface="Courier" pitchFamily="2" charset="0"/>
              </a:rPr>
              <a:t>[‘year4’, 150]]</a:t>
            </a:r>
          </a:p>
        </p:txBody>
      </p:sp>
    </p:spTree>
    <p:extLst>
      <p:ext uri="{BB962C8B-B14F-4D97-AF65-F5344CB8AC3E}">
        <p14:creationId xmlns:p14="http://schemas.microsoft.com/office/powerpoint/2010/main" val="578059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Accessing information in the List: </a:t>
            </a:r>
            <a:r>
              <a:rPr lang="en-AU" sz="1600" dirty="0" err="1">
                <a:solidFill>
                  <a:schemeClr val="accent6"/>
                </a:solidFill>
              </a:rPr>
              <a:t>Subsetting</a:t>
            </a:r>
            <a:endParaRPr lang="en-AU" sz="1600" dirty="0">
              <a:solidFill>
                <a:schemeClr val="accent6"/>
              </a:solidFill>
            </a:endParaRP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13D5055F-2DB3-D549-9764-9F14082B834D}"/>
              </a:ext>
            </a:extLst>
          </p:cNvPr>
          <p:cNvSpPr txBox="1">
            <a:spLocks/>
          </p:cNvSpPr>
          <p:nvPr/>
        </p:nvSpPr>
        <p:spPr>
          <a:xfrm>
            <a:off x="1297500" y="1452102"/>
            <a:ext cx="7831986" cy="7557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Python uses an </a:t>
            </a:r>
            <a:r>
              <a:rPr lang="en-SG" sz="1600" dirty="0">
                <a:solidFill>
                  <a:schemeClr val="accent6"/>
                </a:solidFill>
              </a:rPr>
              <a:t>index</a:t>
            </a:r>
            <a:r>
              <a:rPr lang="en-SG" sz="1600" dirty="0"/>
              <a:t> to access the values. Like most programming languages, it’s a </a:t>
            </a:r>
            <a:r>
              <a:rPr lang="en-SG" sz="1600" dirty="0">
                <a:solidFill>
                  <a:schemeClr val="accent6"/>
                </a:solidFill>
              </a:rPr>
              <a:t>zero-based index </a:t>
            </a:r>
            <a:r>
              <a:rPr lang="en-SG" sz="1600" dirty="0"/>
              <a:t>(starts at 0, not 1)</a:t>
            </a:r>
            <a:endParaRPr lang="en-SG" sz="1600" dirty="0">
              <a:solidFill>
                <a:schemeClr val="accent5"/>
              </a:solidFill>
            </a:endParaRP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4035F36A-0459-6F48-84A1-59AA1C337BFE}"/>
              </a:ext>
            </a:extLst>
          </p:cNvPr>
          <p:cNvSpPr txBox="1">
            <a:spLocks/>
          </p:cNvSpPr>
          <p:nvPr/>
        </p:nvSpPr>
        <p:spPr>
          <a:xfrm>
            <a:off x="1420275" y="2335507"/>
            <a:ext cx="8123775" cy="7027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Out[]: [‘year1’, 100, ‘year2’, 120, ‘year3’,130, ‘year4’, 150]</a:t>
            </a:r>
          </a:p>
        </p:txBody>
      </p:sp>
      <p:sp>
        <p:nvSpPr>
          <p:cNvPr id="20" name="Google Shape;148;p15">
            <a:extLst>
              <a:ext uri="{FF2B5EF4-FFF2-40B4-BE49-F238E27FC236}">
                <a16:creationId xmlns:a16="http://schemas.microsoft.com/office/drawing/2014/main" id="{AB4DB492-BF8C-CA42-8AA9-A0D46726FEDB}"/>
              </a:ext>
            </a:extLst>
          </p:cNvPr>
          <p:cNvSpPr txBox="1">
            <a:spLocks/>
          </p:cNvSpPr>
          <p:nvPr/>
        </p:nvSpPr>
        <p:spPr>
          <a:xfrm>
            <a:off x="1873236" y="3101865"/>
            <a:ext cx="7217850" cy="4297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Index: 0       1     2      3      4     5      6       7</a:t>
            </a:r>
          </a:p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     </a:t>
            </a:r>
          </a:p>
        </p:txBody>
      </p:sp>
      <p:sp>
        <p:nvSpPr>
          <p:cNvPr id="21" name="Google Shape;148;p15">
            <a:extLst>
              <a:ext uri="{FF2B5EF4-FFF2-40B4-BE49-F238E27FC236}">
                <a16:creationId xmlns:a16="http://schemas.microsoft.com/office/drawing/2014/main" id="{CC05036C-2458-4B44-8210-699311FE0414}"/>
              </a:ext>
            </a:extLst>
          </p:cNvPr>
          <p:cNvSpPr txBox="1">
            <a:spLocks/>
          </p:cNvSpPr>
          <p:nvPr/>
        </p:nvSpPr>
        <p:spPr>
          <a:xfrm>
            <a:off x="1358887" y="3659992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Suppose you want to access year 3 sales data:</a:t>
            </a: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23" name="Google Shape;148;p15">
            <a:extLst>
              <a:ext uri="{FF2B5EF4-FFF2-40B4-BE49-F238E27FC236}">
                <a16:creationId xmlns:a16="http://schemas.microsoft.com/office/drawing/2014/main" id="{620E5ED4-A509-9C47-8601-BBE0D47EFED2}"/>
              </a:ext>
            </a:extLst>
          </p:cNvPr>
          <p:cNvSpPr txBox="1">
            <a:spLocks/>
          </p:cNvSpPr>
          <p:nvPr/>
        </p:nvSpPr>
        <p:spPr>
          <a:xfrm>
            <a:off x="1420274" y="4154387"/>
            <a:ext cx="7217850" cy="8827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[5]</a:t>
            </a:r>
          </a:p>
          <a:p>
            <a:r>
              <a:rPr lang="en-SG" sz="1600" dirty="0">
                <a:latin typeface="Courier" pitchFamily="2" charset="0"/>
              </a:rPr>
              <a:t>Out[]: 130</a:t>
            </a:r>
          </a:p>
          <a:p>
            <a:endParaRPr lang="en-SG" sz="1600" dirty="0">
              <a:latin typeface="Courier" pitchFamily="2" charset="0"/>
            </a:endParaRPr>
          </a:p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63BAF0CA-680E-0D46-B18E-B5308746482F}"/>
              </a:ext>
            </a:extLst>
          </p:cNvPr>
          <p:cNvSpPr txBox="1">
            <a:spLocks/>
          </p:cNvSpPr>
          <p:nvPr/>
        </p:nvSpPr>
        <p:spPr>
          <a:xfrm>
            <a:off x="1420275" y="5178793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This is known as </a:t>
            </a:r>
            <a:r>
              <a:rPr lang="en-SG" sz="1600" dirty="0" err="1">
                <a:solidFill>
                  <a:schemeClr val="accent6"/>
                </a:solidFill>
              </a:rPr>
              <a:t>subsetting</a:t>
            </a:r>
            <a:endParaRPr lang="en-SG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6011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List: Slicing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13D5055F-2DB3-D549-9764-9F14082B834D}"/>
              </a:ext>
            </a:extLst>
          </p:cNvPr>
          <p:cNvSpPr txBox="1">
            <a:spLocks/>
          </p:cNvSpPr>
          <p:nvPr/>
        </p:nvSpPr>
        <p:spPr>
          <a:xfrm>
            <a:off x="1297500" y="1452102"/>
            <a:ext cx="7831986" cy="10171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Select </a:t>
            </a:r>
            <a:r>
              <a:rPr lang="en-SG" sz="1600" dirty="0">
                <a:solidFill>
                  <a:schemeClr val="accent6"/>
                </a:solidFill>
              </a:rPr>
              <a:t>multiple elements </a:t>
            </a:r>
            <a:r>
              <a:rPr lang="en-SG" sz="1600" dirty="0">
                <a:solidFill>
                  <a:schemeClr val="tx1"/>
                </a:solidFill>
              </a:rPr>
              <a:t>from List, thus create a new list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Specify a </a:t>
            </a:r>
            <a:r>
              <a:rPr lang="en-SG" sz="1600" dirty="0">
                <a:solidFill>
                  <a:schemeClr val="accent6"/>
                </a:solidFill>
              </a:rPr>
              <a:t>range</a:t>
            </a:r>
            <a:r>
              <a:rPr lang="en-SG" sz="1600" dirty="0">
                <a:solidFill>
                  <a:schemeClr val="tx1"/>
                </a:solidFill>
              </a:rPr>
              <a:t> with a colon ( start : end )</a:t>
            </a: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A505D86B-D143-F343-965E-767FD92703C2}"/>
              </a:ext>
            </a:extLst>
          </p:cNvPr>
          <p:cNvSpPr txBox="1">
            <a:spLocks/>
          </p:cNvSpPr>
          <p:nvPr/>
        </p:nvSpPr>
        <p:spPr>
          <a:xfrm>
            <a:off x="1420275" y="2469237"/>
            <a:ext cx="8123775" cy="707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Out[]: [‘year1’, 100, ‘year2’, 120, ‘year3’,130, ‘year4’, 150]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6065F0B7-9883-CF4F-B2DD-BACABB2CFCFD}"/>
              </a:ext>
            </a:extLst>
          </p:cNvPr>
          <p:cNvSpPr txBox="1">
            <a:spLocks/>
          </p:cNvSpPr>
          <p:nvPr/>
        </p:nvSpPr>
        <p:spPr>
          <a:xfrm>
            <a:off x="1873237" y="3187503"/>
            <a:ext cx="7217850" cy="390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Index: 0       1     2      3      4     5      6       7</a:t>
            </a:r>
          </a:p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     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88B3C96F-9F89-1540-8FD2-3B2E9D46BEC5}"/>
              </a:ext>
            </a:extLst>
          </p:cNvPr>
          <p:cNvSpPr txBox="1">
            <a:spLocks/>
          </p:cNvSpPr>
          <p:nvPr/>
        </p:nvSpPr>
        <p:spPr>
          <a:xfrm>
            <a:off x="1420274" y="4702702"/>
            <a:ext cx="8123775" cy="707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[2:6]</a:t>
            </a:r>
          </a:p>
          <a:p>
            <a:r>
              <a:rPr lang="en-SG" sz="1600" dirty="0">
                <a:latin typeface="Courier" pitchFamily="2" charset="0"/>
              </a:rPr>
              <a:t>Out[]: [‘year2’, 120, ‘year3’, 130]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297500" y="3932852"/>
            <a:ext cx="7831986" cy="7075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Get sales data for year2 to year3: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0EF9765A-04B7-214B-B7DF-D2DAE286FE83}"/>
              </a:ext>
            </a:extLst>
          </p:cNvPr>
          <p:cNvSpPr txBox="1">
            <a:spLocks/>
          </p:cNvSpPr>
          <p:nvPr/>
        </p:nvSpPr>
        <p:spPr>
          <a:xfrm>
            <a:off x="3662577" y="5764836"/>
            <a:ext cx="3101832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[ start   :    end ]</a:t>
            </a:r>
          </a:p>
          <a:p>
            <a:r>
              <a:rPr lang="en-SG" dirty="0">
                <a:latin typeface="Courier" pitchFamily="2" charset="0"/>
              </a:rPr>
              <a:t>inclusive      exclusive</a:t>
            </a:r>
          </a:p>
        </p:txBody>
      </p:sp>
    </p:spTree>
    <p:extLst>
      <p:ext uri="{BB962C8B-B14F-4D97-AF65-F5344CB8AC3E}">
        <p14:creationId xmlns:p14="http://schemas.microsoft.com/office/powerpoint/2010/main" val="28972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1" grpId="0" animBg="1"/>
      <p:bldP spid="12" grpId="0"/>
      <p:bldP spid="13" grpId="0" animBg="1"/>
      <p:bldP spid="14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List: Slicing [start : end]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A505D86B-D143-F343-965E-767FD92703C2}"/>
              </a:ext>
            </a:extLst>
          </p:cNvPr>
          <p:cNvSpPr txBox="1">
            <a:spLocks/>
          </p:cNvSpPr>
          <p:nvPr/>
        </p:nvSpPr>
        <p:spPr>
          <a:xfrm>
            <a:off x="1420274" y="1513731"/>
            <a:ext cx="8123775" cy="707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Out[]: [‘year1’, 100, ‘year2’, 120, ‘year3’,130, ‘year4’, 150]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6065F0B7-9883-CF4F-B2DD-BACABB2CFCFD}"/>
              </a:ext>
            </a:extLst>
          </p:cNvPr>
          <p:cNvSpPr txBox="1">
            <a:spLocks/>
          </p:cNvSpPr>
          <p:nvPr/>
        </p:nvSpPr>
        <p:spPr>
          <a:xfrm>
            <a:off x="1873236" y="2231996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Index: 0       1     2      3      4     5      6       7</a:t>
            </a:r>
          </a:p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     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88B3C96F-9F89-1540-8FD2-3B2E9D46BEC5}"/>
              </a:ext>
            </a:extLst>
          </p:cNvPr>
          <p:cNvSpPr txBox="1">
            <a:spLocks/>
          </p:cNvSpPr>
          <p:nvPr/>
        </p:nvSpPr>
        <p:spPr>
          <a:xfrm>
            <a:off x="1420274" y="4326823"/>
            <a:ext cx="8123775" cy="14742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[:4]</a:t>
            </a:r>
          </a:p>
          <a:p>
            <a:r>
              <a:rPr lang="en-SG" sz="1600" dirty="0">
                <a:latin typeface="Courier" pitchFamily="2" charset="0"/>
              </a:rPr>
              <a:t>Out[]: [‘year1’, 100, ‘year2’, 120]</a:t>
            </a:r>
          </a:p>
          <a:p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[4:]</a:t>
            </a:r>
          </a:p>
          <a:p>
            <a:r>
              <a:rPr lang="en-SG" sz="1600" dirty="0">
                <a:latin typeface="Courier" pitchFamily="2" charset="0"/>
              </a:rPr>
              <a:t>Out[]: [‘year3’, 130, ‘year4’, 150]</a:t>
            </a:r>
          </a:p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297500" y="2972977"/>
            <a:ext cx="7831986" cy="1162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Omit start,  Python starts from index 0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Omit end, instruct Python to look until the ends of list</a:t>
            </a:r>
          </a:p>
        </p:txBody>
      </p:sp>
    </p:spTree>
    <p:extLst>
      <p:ext uri="{BB962C8B-B14F-4D97-AF65-F5344CB8AC3E}">
        <p14:creationId xmlns:p14="http://schemas.microsoft.com/office/powerpoint/2010/main" val="2044408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List: Manipulation</a:t>
            </a: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88B3C96F-9F89-1540-8FD2-3B2E9D46BEC5}"/>
              </a:ext>
            </a:extLst>
          </p:cNvPr>
          <p:cNvSpPr txBox="1">
            <a:spLocks/>
          </p:cNvSpPr>
          <p:nvPr/>
        </p:nvSpPr>
        <p:spPr>
          <a:xfrm>
            <a:off x="1420273" y="3519194"/>
            <a:ext cx="8123775" cy="10791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[7] = 170 </a:t>
            </a:r>
          </a:p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Out[]: [‘year1’, 100, ‘year2’, 120, ‘year3’,130, ‘year4’, 170]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297500" y="3009704"/>
            <a:ext cx="7831986" cy="498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In this example year4 sales data is wrong, it supposed to be 170…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247A82BF-8739-C44B-B967-AB06756E24C3}"/>
              </a:ext>
            </a:extLst>
          </p:cNvPr>
          <p:cNvSpPr txBox="1">
            <a:spLocks/>
          </p:cNvSpPr>
          <p:nvPr/>
        </p:nvSpPr>
        <p:spPr>
          <a:xfrm>
            <a:off x="1420274" y="1513731"/>
            <a:ext cx="8123775" cy="707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Out[]: [‘year1’, 100, ‘year2’, 120, ‘year3’,130, ‘year4’, 150]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01AB1A65-8200-5C4C-B12B-49724E0FA7D8}"/>
              </a:ext>
            </a:extLst>
          </p:cNvPr>
          <p:cNvSpPr txBox="1">
            <a:spLocks/>
          </p:cNvSpPr>
          <p:nvPr/>
        </p:nvSpPr>
        <p:spPr>
          <a:xfrm>
            <a:off x="1297500" y="4608021"/>
            <a:ext cx="7831986" cy="505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Suppose you want to add sales data for year 5…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en-SG" sz="1600" dirty="0">
              <a:solidFill>
                <a:schemeClr val="tx1"/>
              </a:solidFill>
            </a:endParaRP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065E2711-D949-E54C-B000-09AC733D4C01}"/>
              </a:ext>
            </a:extLst>
          </p:cNvPr>
          <p:cNvSpPr txBox="1">
            <a:spLocks/>
          </p:cNvSpPr>
          <p:nvPr/>
        </p:nvSpPr>
        <p:spPr>
          <a:xfrm>
            <a:off x="1420273" y="5171909"/>
            <a:ext cx="8123775" cy="10791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 = </a:t>
            </a:r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 + [‘year5’, 200]</a:t>
            </a:r>
          </a:p>
          <a:p>
            <a:r>
              <a:rPr lang="en-SG" sz="1600" dirty="0">
                <a:latin typeface="Courier" pitchFamily="2" charset="0"/>
              </a:rPr>
              <a:t>Out[]: [‘year1’, 100, ‘year2’, 120, ‘year3’,130, ‘year4’, 170, ‘year5’, 200]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9B05C928-13C6-45DA-A5BD-ED277FE165C5}"/>
              </a:ext>
            </a:extLst>
          </p:cNvPr>
          <p:cNvSpPr txBox="1">
            <a:spLocks/>
          </p:cNvSpPr>
          <p:nvPr/>
        </p:nvSpPr>
        <p:spPr>
          <a:xfrm>
            <a:off x="1873236" y="2231997"/>
            <a:ext cx="7217850" cy="498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Index: 0       1     2      3      4     5      6       7</a:t>
            </a:r>
          </a:p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144808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0" grpId="0" animBg="1"/>
      <p:bldP spid="9" grpId="0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List: Manipulation</a:t>
            </a: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88B3C96F-9F89-1540-8FD2-3B2E9D46BEC5}"/>
              </a:ext>
            </a:extLst>
          </p:cNvPr>
          <p:cNvSpPr txBox="1">
            <a:spLocks/>
          </p:cNvSpPr>
          <p:nvPr/>
        </p:nvSpPr>
        <p:spPr>
          <a:xfrm>
            <a:off x="1420273" y="3229278"/>
            <a:ext cx="8123775" cy="10791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del(</a:t>
            </a:r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[0:2])</a:t>
            </a:r>
          </a:p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Out[]: [‘year2’, 120, ‘year3’,130, ‘year4’, 150]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297500" y="2739877"/>
            <a:ext cx="7831986" cy="498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Suppose you want to </a:t>
            </a:r>
            <a:r>
              <a:rPr lang="en-SG" sz="1600" dirty="0">
                <a:solidFill>
                  <a:schemeClr val="accent6"/>
                </a:solidFill>
              </a:rPr>
              <a:t>delete</a:t>
            </a:r>
            <a:r>
              <a:rPr lang="en-SG" sz="1600" dirty="0">
                <a:solidFill>
                  <a:schemeClr val="tx1"/>
                </a:solidFill>
              </a:rPr>
              <a:t> year1 along with its value from sales data list…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247A82BF-8739-C44B-B967-AB06756E24C3}"/>
              </a:ext>
            </a:extLst>
          </p:cNvPr>
          <p:cNvSpPr txBox="1">
            <a:spLocks/>
          </p:cNvSpPr>
          <p:nvPr/>
        </p:nvSpPr>
        <p:spPr>
          <a:xfrm>
            <a:off x="1420274" y="1513731"/>
            <a:ext cx="8123775" cy="7075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Out[]: [‘year1’, 100, ‘year2’, 120, ‘year3’,130, ‘year4’, 150]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01AB1A65-8200-5C4C-B12B-49724E0FA7D8}"/>
              </a:ext>
            </a:extLst>
          </p:cNvPr>
          <p:cNvSpPr txBox="1">
            <a:spLocks/>
          </p:cNvSpPr>
          <p:nvPr/>
        </p:nvSpPr>
        <p:spPr>
          <a:xfrm>
            <a:off x="1297500" y="4498585"/>
            <a:ext cx="7831986" cy="505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en-SG" sz="1600" dirty="0">
              <a:solidFill>
                <a:schemeClr val="tx1"/>
              </a:solidFill>
            </a:endParaRP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065E2711-D949-E54C-B000-09AC733D4C01}"/>
              </a:ext>
            </a:extLst>
          </p:cNvPr>
          <p:cNvSpPr txBox="1">
            <a:spLocks/>
          </p:cNvSpPr>
          <p:nvPr/>
        </p:nvSpPr>
        <p:spPr>
          <a:xfrm>
            <a:off x="1420273" y="5171909"/>
            <a:ext cx="8123775" cy="107911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[0:2] = [’year1’, 115]</a:t>
            </a:r>
          </a:p>
          <a:p>
            <a:r>
              <a:rPr lang="en-SG" sz="1600" dirty="0">
                <a:latin typeface="Courier" pitchFamily="2" charset="0"/>
              </a:rPr>
              <a:t>Out[]: [‘year1’, 115, ‘year3’,130, ‘year4’, 150]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AA20546C-F9DA-144F-B0CD-3B1D6786E055}"/>
              </a:ext>
            </a:extLst>
          </p:cNvPr>
          <p:cNvSpPr txBox="1">
            <a:spLocks/>
          </p:cNvSpPr>
          <p:nvPr/>
        </p:nvSpPr>
        <p:spPr>
          <a:xfrm>
            <a:off x="1297500" y="4510369"/>
            <a:ext cx="7831986" cy="498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You can also update a part of the list…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415AA0B8-E520-4069-8410-1D427AD16D53}"/>
              </a:ext>
            </a:extLst>
          </p:cNvPr>
          <p:cNvSpPr txBox="1">
            <a:spLocks/>
          </p:cNvSpPr>
          <p:nvPr/>
        </p:nvSpPr>
        <p:spPr>
          <a:xfrm>
            <a:off x="1873236" y="2231997"/>
            <a:ext cx="7217850" cy="498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Index: 0       1     2      3      4     5      6       7</a:t>
            </a:r>
          </a:p>
          <a:p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31598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0" grpId="0" animBg="1"/>
      <p:bldP spid="11" grpId="0" animBg="1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789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Analytics with Python</a:t>
            </a:r>
          </a:p>
        </p:txBody>
      </p:sp>
      <p:sp>
        <p:nvSpPr>
          <p:cNvPr id="5" name="Google Shape;135;p13">
            <a:extLst>
              <a:ext uri="{FF2B5EF4-FFF2-40B4-BE49-F238E27FC236}">
                <a16:creationId xmlns:a16="http://schemas.microsoft.com/office/drawing/2014/main" id="{A6FE7F99-3519-D248-B085-10DFB054EA68}"/>
              </a:ext>
            </a:extLst>
          </p:cNvPr>
          <p:cNvSpPr txBox="1">
            <a:spLocks/>
          </p:cNvSpPr>
          <p:nvPr/>
        </p:nvSpPr>
        <p:spPr>
          <a:xfrm>
            <a:off x="184284" y="6077308"/>
            <a:ext cx="6000229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AU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Dave Enright   – Data and Analytics Consultant, Amazon Web Services</a:t>
            </a:r>
          </a:p>
          <a:p>
            <a:pPr marL="0" indent="0"/>
            <a:r>
              <a:rPr lang="en-AU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Kyaw Zin Latt – Cloud Developer, Telstra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96829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List: Alias vs copy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5B67B7A4-F26B-FF41-821B-7F3E38823BC3}"/>
              </a:ext>
            </a:extLst>
          </p:cNvPr>
          <p:cNvSpPr txBox="1">
            <a:spLocks/>
          </p:cNvSpPr>
          <p:nvPr/>
        </p:nvSpPr>
        <p:spPr>
          <a:xfrm>
            <a:off x="1297500" y="1195306"/>
            <a:ext cx="7831986" cy="7992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When you assign a list to a variable, the list is stored in computer memory and creates a reference to the data for variable</a:t>
            </a: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72F5D850-4317-BA40-ACB6-7957C92B0797}"/>
              </a:ext>
            </a:extLst>
          </p:cNvPr>
          <p:cNvSpPr txBox="1">
            <a:spLocks/>
          </p:cNvSpPr>
          <p:nvPr/>
        </p:nvSpPr>
        <p:spPr>
          <a:xfrm>
            <a:off x="1420273" y="2076142"/>
            <a:ext cx="8123775" cy="539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x = [“a”, “b”, “c”]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D613D7-E6EA-0649-9D74-5689395F17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180787"/>
              </p:ext>
            </p:extLst>
          </p:nvPr>
        </p:nvGraphicFramePr>
        <p:xfrm>
          <a:off x="4297680" y="2753229"/>
          <a:ext cx="326572" cy="111252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326572">
                  <a:extLst>
                    <a:ext uri="{9D8B030D-6E8A-4147-A177-3AD203B41FA5}">
                      <a16:colId xmlns:a16="http://schemas.microsoft.com/office/drawing/2014/main" val="997600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884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201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87191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61AFC200-E638-5443-8BC1-AD15DAE3F173}"/>
              </a:ext>
            </a:extLst>
          </p:cNvPr>
          <p:cNvGrpSpPr/>
          <p:nvPr/>
        </p:nvGrpSpPr>
        <p:grpSpPr>
          <a:xfrm>
            <a:off x="2926002" y="2664256"/>
            <a:ext cx="1371678" cy="599327"/>
            <a:chOff x="2926002" y="2915361"/>
            <a:chExt cx="1371678" cy="599327"/>
          </a:xfrm>
        </p:grpSpPr>
        <p:sp>
          <p:nvSpPr>
            <p:cNvPr id="17" name="Google Shape;148;p15">
              <a:extLst>
                <a:ext uri="{FF2B5EF4-FFF2-40B4-BE49-F238E27FC236}">
                  <a16:creationId xmlns:a16="http://schemas.microsoft.com/office/drawing/2014/main" id="{A04D6009-AFE3-5540-BAF1-4CF7B4BBC668}"/>
                </a:ext>
              </a:extLst>
            </p:cNvPr>
            <p:cNvSpPr txBox="1">
              <a:spLocks/>
            </p:cNvSpPr>
            <p:nvPr/>
          </p:nvSpPr>
          <p:spPr>
            <a:xfrm>
              <a:off x="2926002" y="2915361"/>
              <a:ext cx="509529" cy="599327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SG" sz="1600" dirty="0">
                  <a:solidFill>
                    <a:schemeClr val="tx1"/>
                  </a:solidFill>
                </a:rPr>
                <a:t>x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BFC1DFD6-45D4-FB42-AD55-E73302DFCC11}"/>
                </a:ext>
              </a:extLst>
            </p:cNvPr>
            <p:cNvCxnSpPr/>
            <p:nvPr/>
          </p:nvCxnSpPr>
          <p:spPr>
            <a:xfrm>
              <a:off x="3180766" y="3215024"/>
              <a:ext cx="11169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0BF9608E-3147-0348-AB5C-FCAA4F874E3B}"/>
              </a:ext>
            </a:extLst>
          </p:cNvPr>
          <p:cNvSpPr txBox="1">
            <a:spLocks/>
          </p:cNvSpPr>
          <p:nvPr/>
        </p:nvSpPr>
        <p:spPr>
          <a:xfrm>
            <a:off x="1420272" y="4860796"/>
            <a:ext cx="8123775" cy="539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y = x</a:t>
            </a:r>
          </a:p>
        </p:txBody>
      </p:sp>
      <p:sp>
        <p:nvSpPr>
          <p:cNvPr id="19" name="Google Shape;148;p15">
            <a:extLst>
              <a:ext uri="{FF2B5EF4-FFF2-40B4-BE49-F238E27FC236}">
                <a16:creationId xmlns:a16="http://schemas.microsoft.com/office/drawing/2014/main" id="{968D14BB-BB81-6E43-88A6-D9E2B1E0E70F}"/>
              </a:ext>
            </a:extLst>
          </p:cNvPr>
          <p:cNvSpPr txBox="1">
            <a:spLocks/>
          </p:cNvSpPr>
          <p:nvPr/>
        </p:nvSpPr>
        <p:spPr>
          <a:xfrm>
            <a:off x="1359570" y="3979200"/>
            <a:ext cx="7831986" cy="8094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When you assign a list variable to another variable, it creates a reference to the list in the memory. This is known as </a:t>
            </a:r>
            <a:r>
              <a:rPr lang="en-SG" sz="1600" dirty="0">
                <a:solidFill>
                  <a:schemeClr val="accent5"/>
                </a:solidFill>
              </a:rPr>
              <a:t>Alias</a:t>
            </a:r>
            <a:r>
              <a:rPr lang="en-SG" sz="1600" dirty="0">
                <a:solidFill>
                  <a:schemeClr val="tx1"/>
                </a:solidFill>
              </a:rPr>
              <a:t>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CCDFE89-4FCC-8A4D-9FB7-E01DDC5288E7}"/>
              </a:ext>
            </a:extLst>
          </p:cNvPr>
          <p:cNvGrpSpPr/>
          <p:nvPr/>
        </p:nvGrpSpPr>
        <p:grpSpPr>
          <a:xfrm>
            <a:off x="2926002" y="3228448"/>
            <a:ext cx="1371678" cy="599327"/>
            <a:chOff x="2926002" y="3489708"/>
            <a:chExt cx="1371678" cy="599327"/>
          </a:xfrm>
        </p:grpSpPr>
        <p:sp>
          <p:nvSpPr>
            <p:cNvPr id="20" name="Google Shape;148;p15">
              <a:extLst>
                <a:ext uri="{FF2B5EF4-FFF2-40B4-BE49-F238E27FC236}">
                  <a16:creationId xmlns:a16="http://schemas.microsoft.com/office/drawing/2014/main" id="{D11DDDCE-81F3-8845-938D-02695B36D3BF}"/>
                </a:ext>
              </a:extLst>
            </p:cNvPr>
            <p:cNvSpPr txBox="1">
              <a:spLocks/>
            </p:cNvSpPr>
            <p:nvPr/>
          </p:nvSpPr>
          <p:spPr>
            <a:xfrm>
              <a:off x="2926002" y="3489708"/>
              <a:ext cx="509529" cy="599327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SG" sz="1600" dirty="0">
                  <a:solidFill>
                    <a:schemeClr val="tx1"/>
                  </a:solidFill>
                </a:rPr>
                <a:t>y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A608D4D-B4E3-754F-8502-C360E66A50AA}"/>
                </a:ext>
              </a:extLst>
            </p:cNvPr>
            <p:cNvCxnSpPr/>
            <p:nvPr/>
          </p:nvCxnSpPr>
          <p:spPr>
            <a:xfrm>
              <a:off x="3180766" y="3789371"/>
              <a:ext cx="11169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Google Shape;148;p15">
            <a:extLst>
              <a:ext uri="{FF2B5EF4-FFF2-40B4-BE49-F238E27FC236}">
                <a16:creationId xmlns:a16="http://schemas.microsoft.com/office/drawing/2014/main" id="{81B05573-A87E-7947-9434-D69663023B32}"/>
              </a:ext>
            </a:extLst>
          </p:cNvPr>
          <p:cNvSpPr txBox="1">
            <a:spLocks/>
          </p:cNvSpPr>
          <p:nvPr/>
        </p:nvSpPr>
        <p:spPr>
          <a:xfrm>
            <a:off x="1359569" y="5262069"/>
            <a:ext cx="8123775" cy="5993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Changing </a:t>
            </a:r>
            <a:r>
              <a:rPr lang="en-SG" sz="1600" dirty="0">
                <a:solidFill>
                  <a:schemeClr val="accent5"/>
                </a:solidFill>
              </a:rPr>
              <a:t>y </a:t>
            </a:r>
            <a:r>
              <a:rPr lang="en-SG" sz="1600" dirty="0">
                <a:solidFill>
                  <a:schemeClr val="tx1"/>
                </a:solidFill>
              </a:rPr>
              <a:t>will affect </a:t>
            </a:r>
            <a:r>
              <a:rPr lang="en-SG" sz="1600" dirty="0">
                <a:solidFill>
                  <a:schemeClr val="accent5"/>
                </a:solidFill>
              </a:rPr>
              <a:t>x</a:t>
            </a:r>
            <a:r>
              <a:rPr lang="en-SG" sz="1600" dirty="0">
                <a:solidFill>
                  <a:schemeClr val="tx1"/>
                </a:solidFill>
              </a:rPr>
              <a:t>, because they are referencing to the same list.</a:t>
            </a:r>
          </a:p>
        </p:txBody>
      </p:sp>
      <p:sp>
        <p:nvSpPr>
          <p:cNvPr id="24" name="Google Shape;148;p15">
            <a:extLst>
              <a:ext uri="{FF2B5EF4-FFF2-40B4-BE49-F238E27FC236}">
                <a16:creationId xmlns:a16="http://schemas.microsoft.com/office/drawing/2014/main" id="{A78BEA84-53DB-DB4C-B22E-F03E3BA86075}"/>
              </a:ext>
            </a:extLst>
          </p:cNvPr>
          <p:cNvSpPr txBox="1">
            <a:spLocks/>
          </p:cNvSpPr>
          <p:nvPr/>
        </p:nvSpPr>
        <p:spPr>
          <a:xfrm>
            <a:off x="1420272" y="5828585"/>
            <a:ext cx="8123775" cy="100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y[0] = “d”</a:t>
            </a:r>
          </a:p>
          <a:p>
            <a:r>
              <a:rPr lang="en-SG" sz="1600" dirty="0">
                <a:latin typeface="Courier" pitchFamily="2" charset="0"/>
              </a:rPr>
              <a:t>In []: x </a:t>
            </a:r>
          </a:p>
          <a:p>
            <a:r>
              <a:rPr lang="en-SG" sz="1600" dirty="0">
                <a:latin typeface="Courier" pitchFamily="2" charset="0"/>
              </a:rPr>
              <a:t>Out[]: [“d”, “b”, “c”]</a:t>
            </a:r>
          </a:p>
        </p:txBody>
      </p:sp>
    </p:spTree>
    <p:extLst>
      <p:ext uri="{BB962C8B-B14F-4D97-AF65-F5344CB8AC3E}">
        <p14:creationId xmlns:p14="http://schemas.microsoft.com/office/powerpoint/2010/main" val="943031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8" grpId="0" animBg="1"/>
      <p:bldP spid="19" grpId="0"/>
      <p:bldP spid="23" grpId="0"/>
      <p:bldP spid="2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96829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5"/>
                </a:solidFill>
              </a:rPr>
              <a:t>List: Alias vs copy</a:t>
            </a: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72F5D850-4317-BA40-ACB6-7957C92B0797}"/>
              </a:ext>
            </a:extLst>
          </p:cNvPr>
          <p:cNvSpPr txBox="1">
            <a:spLocks/>
          </p:cNvSpPr>
          <p:nvPr/>
        </p:nvSpPr>
        <p:spPr>
          <a:xfrm>
            <a:off x="1420273" y="1632000"/>
            <a:ext cx="8123775" cy="539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x = [“a”, “b”, “c”]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D613D7-E6EA-0649-9D74-5689395F17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283608"/>
              </p:ext>
            </p:extLst>
          </p:nvPr>
        </p:nvGraphicFramePr>
        <p:xfrm>
          <a:off x="4297680" y="2309087"/>
          <a:ext cx="326572" cy="111252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326572">
                  <a:extLst>
                    <a:ext uri="{9D8B030D-6E8A-4147-A177-3AD203B41FA5}">
                      <a16:colId xmlns:a16="http://schemas.microsoft.com/office/drawing/2014/main" val="997600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884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201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87191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61AFC200-E638-5443-8BC1-AD15DAE3F173}"/>
              </a:ext>
            </a:extLst>
          </p:cNvPr>
          <p:cNvGrpSpPr/>
          <p:nvPr/>
        </p:nvGrpSpPr>
        <p:grpSpPr>
          <a:xfrm>
            <a:off x="2749692" y="2495285"/>
            <a:ext cx="1371678" cy="599327"/>
            <a:chOff x="2926002" y="2915361"/>
            <a:chExt cx="1371678" cy="599327"/>
          </a:xfrm>
        </p:grpSpPr>
        <p:sp>
          <p:nvSpPr>
            <p:cNvPr id="17" name="Google Shape;148;p15">
              <a:extLst>
                <a:ext uri="{FF2B5EF4-FFF2-40B4-BE49-F238E27FC236}">
                  <a16:creationId xmlns:a16="http://schemas.microsoft.com/office/drawing/2014/main" id="{A04D6009-AFE3-5540-BAF1-4CF7B4BBC668}"/>
                </a:ext>
              </a:extLst>
            </p:cNvPr>
            <p:cNvSpPr txBox="1">
              <a:spLocks/>
            </p:cNvSpPr>
            <p:nvPr/>
          </p:nvSpPr>
          <p:spPr>
            <a:xfrm>
              <a:off x="2926002" y="2915361"/>
              <a:ext cx="509529" cy="599327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SG" sz="1600" dirty="0">
                  <a:solidFill>
                    <a:schemeClr val="tx1"/>
                  </a:solidFill>
                </a:rPr>
                <a:t>x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BFC1DFD6-45D4-FB42-AD55-E73302DFCC11}"/>
                </a:ext>
              </a:extLst>
            </p:cNvPr>
            <p:cNvCxnSpPr/>
            <p:nvPr/>
          </p:nvCxnSpPr>
          <p:spPr>
            <a:xfrm>
              <a:off x="3180766" y="3215024"/>
              <a:ext cx="11169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0BF9608E-3147-0348-AB5C-FCAA4F874E3B}"/>
              </a:ext>
            </a:extLst>
          </p:cNvPr>
          <p:cNvSpPr txBox="1">
            <a:spLocks/>
          </p:cNvSpPr>
          <p:nvPr/>
        </p:nvSpPr>
        <p:spPr>
          <a:xfrm>
            <a:off x="1420272" y="4222693"/>
            <a:ext cx="8123775" cy="539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y = x[:]</a:t>
            </a:r>
          </a:p>
        </p:txBody>
      </p:sp>
      <p:sp>
        <p:nvSpPr>
          <p:cNvPr id="19" name="Google Shape;148;p15">
            <a:extLst>
              <a:ext uri="{FF2B5EF4-FFF2-40B4-BE49-F238E27FC236}">
                <a16:creationId xmlns:a16="http://schemas.microsoft.com/office/drawing/2014/main" id="{968D14BB-BB81-6E43-88A6-D9E2B1E0E70F}"/>
              </a:ext>
            </a:extLst>
          </p:cNvPr>
          <p:cNvSpPr txBox="1">
            <a:spLocks/>
          </p:cNvSpPr>
          <p:nvPr/>
        </p:nvSpPr>
        <p:spPr>
          <a:xfrm>
            <a:off x="1359569" y="3512202"/>
            <a:ext cx="7831986" cy="5394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You can slice the existing array and assign to a new variable to create a copy.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CCDFE89-4FCC-8A4D-9FB7-E01DDC5288E7}"/>
              </a:ext>
            </a:extLst>
          </p:cNvPr>
          <p:cNvGrpSpPr/>
          <p:nvPr/>
        </p:nvGrpSpPr>
        <p:grpSpPr>
          <a:xfrm>
            <a:off x="5275562" y="2487263"/>
            <a:ext cx="1371678" cy="599327"/>
            <a:chOff x="2926002" y="3489708"/>
            <a:chExt cx="1371678" cy="599327"/>
          </a:xfrm>
        </p:grpSpPr>
        <p:sp>
          <p:nvSpPr>
            <p:cNvPr id="20" name="Google Shape;148;p15">
              <a:extLst>
                <a:ext uri="{FF2B5EF4-FFF2-40B4-BE49-F238E27FC236}">
                  <a16:creationId xmlns:a16="http://schemas.microsoft.com/office/drawing/2014/main" id="{D11DDDCE-81F3-8845-938D-02695B36D3BF}"/>
                </a:ext>
              </a:extLst>
            </p:cNvPr>
            <p:cNvSpPr txBox="1">
              <a:spLocks/>
            </p:cNvSpPr>
            <p:nvPr/>
          </p:nvSpPr>
          <p:spPr>
            <a:xfrm>
              <a:off x="2926002" y="3489708"/>
              <a:ext cx="509529" cy="599327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>
                <a:lnSpc>
                  <a:spcPct val="150000"/>
                </a:lnSpc>
                <a:spcAft>
                  <a:spcPts val="600"/>
                </a:spcAft>
              </a:pPr>
              <a:r>
                <a:rPr lang="en-SG" sz="1600" dirty="0">
                  <a:solidFill>
                    <a:schemeClr val="tx1"/>
                  </a:solidFill>
                </a:rPr>
                <a:t>y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A608D4D-B4E3-754F-8502-C360E66A50AA}"/>
                </a:ext>
              </a:extLst>
            </p:cNvPr>
            <p:cNvCxnSpPr/>
            <p:nvPr/>
          </p:nvCxnSpPr>
          <p:spPr>
            <a:xfrm>
              <a:off x="3180766" y="3789371"/>
              <a:ext cx="11169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Google Shape;148;p15">
            <a:extLst>
              <a:ext uri="{FF2B5EF4-FFF2-40B4-BE49-F238E27FC236}">
                <a16:creationId xmlns:a16="http://schemas.microsoft.com/office/drawing/2014/main" id="{81B05573-A87E-7947-9434-D69663023B32}"/>
              </a:ext>
            </a:extLst>
          </p:cNvPr>
          <p:cNvSpPr txBox="1">
            <a:spLocks/>
          </p:cNvSpPr>
          <p:nvPr/>
        </p:nvSpPr>
        <p:spPr>
          <a:xfrm>
            <a:off x="1372630" y="4964605"/>
            <a:ext cx="8123775" cy="5993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Changing </a:t>
            </a:r>
            <a:r>
              <a:rPr lang="en-SG" sz="1600" dirty="0">
                <a:solidFill>
                  <a:schemeClr val="accent5"/>
                </a:solidFill>
              </a:rPr>
              <a:t>y </a:t>
            </a:r>
            <a:r>
              <a:rPr lang="en-SG" sz="1600" dirty="0">
                <a:solidFill>
                  <a:schemeClr val="tx1"/>
                </a:solidFill>
              </a:rPr>
              <a:t>will not affect </a:t>
            </a:r>
            <a:r>
              <a:rPr lang="en-SG" sz="1600" dirty="0">
                <a:solidFill>
                  <a:schemeClr val="accent5"/>
                </a:solidFill>
              </a:rPr>
              <a:t>x </a:t>
            </a:r>
            <a:r>
              <a:rPr lang="en-SG" sz="1600" dirty="0">
                <a:solidFill>
                  <a:schemeClr val="tx1"/>
                </a:solidFill>
              </a:rPr>
              <a:t>here, because they are referencing to the different lists.</a:t>
            </a:r>
          </a:p>
        </p:txBody>
      </p:sp>
      <p:sp>
        <p:nvSpPr>
          <p:cNvPr id="24" name="Google Shape;148;p15">
            <a:extLst>
              <a:ext uri="{FF2B5EF4-FFF2-40B4-BE49-F238E27FC236}">
                <a16:creationId xmlns:a16="http://schemas.microsoft.com/office/drawing/2014/main" id="{A78BEA84-53DB-DB4C-B22E-F03E3BA86075}"/>
              </a:ext>
            </a:extLst>
          </p:cNvPr>
          <p:cNvSpPr txBox="1">
            <a:spLocks/>
          </p:cNvSpPr>
          <p:nvPr/>
        </p:nvSpPr>
        <p:spPr>
          <a:xfrm>
            <a:off x="1420271" y="5675236"/>
            <a:ext cx="8123775" cy="10021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y[0] = “d”</a:t>
            </a:r>
          </a:p>
          <a:p>
            <a:r>
              <a:rPr lang="en-SG" sz="1600" dirty="0">
                <a:latin typeface="Courier" pitchFamily="2" charset="0"/>
              </a:rPr>
              <a:t>In []: x </a:t>
            </a:r>
          </a:p>
          <a:p>
            <a:r>
              <a:rPr lang="en-SG" sz="1600" dirty="0">
                <a:latin typeface="Courier" pitchFamily="2" charset="0"/>
              </a:rPr>
              <a:t>Out[]: [“d”, “b”, “c”]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66933FBB-7AD5-D649-A514-8F716C4026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9782910"/>
              </p:ext>
            </p:extLst>
          </p:nvPr>
        </p:nvGraphicFramePr>
        <p:xfrm>
          <a:off x="6908497" y="2304004"/>
          <a:ext cx="326572" cy="1112520"/>
        </p:xfrm>
        <a:graphic>
          <a:graphicData uri="http://schemas.openxmlformats.org/drawingml/2006/table">
            <a:tbl>
              <a:tblPr bandRow="1">
                <a:tableStyleId>{9D7B26C5-4107-4FEC-AEDC-1716B250A1EF}</a:tableStyleId>
              </a:tblPr>
              <a:tblGrid>
                <a:gridCol w="326572">
                  <a:extLst>
                    <a:ext uri="{9D8B030D-6E8A-4147-A177-3AD203B41FA5}">
                      <a16:colId xmlns:a16="http://schemas.microsoft.com/office/drawing/2014/main" val="9976007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884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201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87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5409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9" grpId="0"/>
      <p:bldP spid="23" grpId="0"/>
      <p:bldP spid="2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95355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Dictionary</a:t>
            </a:r>
          </a:p>
        </p:txBody>
      </p:sp>
      <p:sp>
        <p:nvSpPr>
          <p:cNvPr id="25" name="Google Shape;148;p15">
            <a:extLst>
              <a:ext uri="{FF2B5EF4-FFF2-40B4-BE49-F238E27FC236}">
                <a16:creationId xmlns:a16="http://schemas.microsoft.com/office/drawing/2014/main" id="{C0794EF5-7AB2-064D-BE07-72443851DDF0}"/>
              </a:ext>
            </a:extLst>
          </p:cNvPr>
          <p:cNvSpPr txBox="1">
            <a:spLocks/>
          </p:cNvSpPr>
          <p:nvPr/>
        </p:nvSpPr>
        <p:spPr>
          <a:xfrm>
            <a:off x="1420267" y="2833282"/>
            <a:ext cx="8123775" cy="7173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sales_dict</a:t>
            </a:r>
            <a:r>
              <a:rPr lang="en-SG" sz="1600" dirty="0">
                <a:latin typeface="Courier" pitchFamily="2" charset="0"/>
              </a:rPr>
              <a:t> = {‘year1’: 100, ‘year2’: 120, ‘year3’:130, ‘year4’: 150}</a:t>
            </a:r>
          </a:p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26" name="Google Shape;148;p15">
            <a:extLst>
              <a:ext uri="{FF2B5EF4-FFF2-40B4-BE49-F238E27FC236}">
                <a16:creationId xmlns:a16="http://schemas.microsoft.com/office/drawing/2014/main" id="{55CED18B-3BAA-4940-828F-4527DA3DF493}"/>
              </a:ext>
            </a:extLst>
          </p:cNvPr>
          <p:cNvSpPr txBox="1">
            <a:spLocks/>
          </p:cNvSpPr>
          <p:nvPr/>
        </p:nvSpPr>
        <p:spPr>
          <a:xfrm>
            <a:off x="1297501" y="3790845"/>
            <a:ext cx="8123775" cy="5662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Retrieve year1 sales data:</a:t>
            </a:r>
          </a:p>
        </p:txBody>
      </p:sp>
      <p:sp>
        <p:nvSpPr>
          <p:cNvPr id="27" name="Google Shape;148;p15">
            <a:extLst>
              <a:ext uri="{FF2B5EF4-FFF2-40B4-BE49-F238E27FC236}">
                <a16:creationId xmlns:a16="http://schemas.microsoft.com/office/drawing/2014/main" id="{98210046-E58E-E44D-92C1-92B214797EB0}"/>
              </a:ext>
            </a:extLst>
          </p:cNvPr>
          <p:cNvSpPr txBox="1">
            <a:spLocks/>
          </p:cNvSpPr>
          <p:nvPr/>
        </p:nvSpPr>
        <p:spPr>
          <a:xfrm>
            <a:off x="1420273" y="4353467"/>
            <a:ext cx="8123775" cy="71730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sales_dict</a:t>
            </a:r>
            <a:r>
              <a:rPr lang="en-SG" sz="1600" dirty="0">
                <a:latin typeface="Courier" pitchFamily="2" charset="0"/>
              </a:rPr>
              <a:t>[‘year1’]</a:t>
            </a:r>
          </a:p>
          <a:p>
            <a:r>
              <a:rPr lang="en-SG" sz="1600" dirty="0">
                <a:latin typeface="Courier" pitchFamily="2" charset="0"/>
              </a:rPr>
              <a:t>Out[]: 100</a:t>
            </a:r>
          </a:p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28" name="Google Shape;148;p15">
            <a:extLst>
              <a:ext uri="{FF2B5EF4-FFF2-40B4-BE49-F238E27FC236}">
                <a16:creationId xmlns:a16="http://schemas.microsoft.com/office/drawing/2014/main" id="{E225453D-D9D2-7F48-BAE9-EBDBF2C21493}"/>
              </a:ext>
            </a:extLst>
          </p:cNvPr>
          <p:cNvSpPr txBox="1">
            <a:spLocks/>
          </p:cNvSpPr>
          <p:nvPr/>
        </p:nvSpPr>
        <p:spPr>
          <a:xfrm>
            <a:off x="1420270" y="5633394"/>
            <a:ext cx="8123775" cy="9358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sales_dict</a:t>
            </a:r>
            <a:r>
              <a:rPr lang="en-SG" sz="1600" dirty="0">
                <a:latin typeface="Courier" pitchFamily="2" charset="0"/>
              </a:rPr>
              <a:t>[‘year5’] = 170</a:t>
            </a:r>
          </a:p>
          <a:p>
            <a:r>
              <a:rPr lang="en-SG" sz="1600" dirty="0">
                <a:latin typeface="Courier" pitchFamily="2" charset="0"/>
              </a:rPr>
              <a:t>{‘year1’: 100, ‘year2’: 120, ‘year3’:130, ‘year4’: 150, ‘year5’: 170}</a:t>
            </a:r>
          </a:p>
        </p:txBody>
      </p:sp>
      <p:sp>
        <p:nvSpPr>
          <p:cNvPr id="29" name="Google Shape;148;p15">
            <a:extLst>
              <a:ext uri="{FF2B5EF4-FFF2-40B4-BE49-F238E27FC236}">
                <a16:creationId xmlns:a16="http://schemas.microsoft.com/office/drawing/2014/main" id="{1B5B095E-F261-4449-B386-51FC9BB69918}"/>
              </a:ext>
            </a:extLst>
          </p:cNvPr>
          <p:cNvSpPr txBox="1">
            <a:spLocks/>
          </p:cNvSpPr>
          <p:nvPr/>
        </p:nvSpPr>
        <p:spPr>
          <a:xfrm>
            <a:off x="1297500" y="5050428"/>
            <a:ext cx="8123775" cy="5076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Add in a year5 sales record into the dictionary: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AA925589-E08E-41EA-B9A9-74F03C1A409A}"/>
              </a:ext>
            </a:extLst>
          </p:cNvPr>
          <p:cNvSpPr txBox="1">
            <a:spLocks/>
          </p:cNvSpPr>
          <p:nvPr/>
        </p:nvSpPr>
        <p:spPr>
          <a:xfrm>
            <a:off x="1420270" y="1183049"/>
            <a:ext cx="8123775" cy="10181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A Dictionary is a useful way of </a:t>
            </a:r>
            <a:r>
              <a:rPr lang="en-SG" sz="1600" dirty="0">
                <a:solidFill>
                  <a:schemeClr val="accent6"/>
                </a:solidFill>
              </a:rPr>
              <a:t>storing “key-value” pairs</a:t>
            </a:r>
            <a:r>
              <a:rPr lang="en-SG" sz="1600" dirty="0">
                <a:solidFill>
                  <a:schemeClr val="tx1"/>
                </a:solidFill>
              </a:rPr>
              <a:t>. What that means is you have an key (similar to an index), in a format that is </a:t>
            </a:r>
            <a:r>
              <a:rPr lang="en-SG" sz="1600" dirty="0">
                <a:solidFill>
                  <a:schemeClr val="accent6"/>
                </a:solidFill>
              </a:rPr>
              <a:t>easier for a human to remember </a:t>
            </a:r>
            <a:r>
              <a:rPr lang="en-SG" sz="1600" dirty="0">
                <a:solidFill>
                  <a:schemeClr val="tx1"/>
                </a:solidFill>
              </a:rPr>
              <a:t>than zero based index. You also can have a single value or a list of values associated with that key:</a:t>
            </a:r>
          </a:p>
        </p:txBody>
      </p:sp>
    </p:spTree>
    <p:extLst>
      <p:ext uri="{BB962C8B-B14F-4D97-AF65-F5344CB8AC3E}">
        <p14:creationId xmlns:p14="http://schemas.microsoft.com/office/powerpoint/2010/main" val="3588230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 animBg="1"/>
      <p:bldP spid="28" grpId="0" animBg="1"/>
      <p:bldP spid="2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Introduction to Python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Recap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297500" y="1365521"/>
            <a:ext cx="7831986" cy="3051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This section you’ve learned: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SG" sz="1600" dirty="0">
                <a:solidFill>
                  <a:schemeClr val="tx1"/>
                </a:solidFill>
              </a:rPr>
              <a:t>List Subnetting, Slicing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SG" sz="1600" dirty="0">
                <a:solidFill>
                  <a:schemeClr val="tx1"/>
                </a:solidFill>
              </a:rPr>
              <a:t>List Manipulation: extend, delete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SG" sz="1600" dirty="0">
                <a:solidFill>
                  <a:schemeClr val="tx1"/>
                </a:solidFill>
              </a:rPr>
              <a:t>Dictionary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+mj-lt"/>
              <a:buAutoNum type="arabicPeriod"/>
            </a:pPr>
            <a:endParaRPr lang="en-SG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948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2840620" y="2972100"/>
            <a:ext cx="4377159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2800" dirty="0"/>
              <a:t>Introduction to Python</a:t>
            </a:r>
          </a:p>
          <a:p>
            <a:pPr algn="ctr"/>
            <a:r>
              <a:rPr lang="en-AU" sz="1600" dirty="0">
                <a:solidFill>
                  <a:schemeClr val="accent6"/>
                </a:solidFill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2988649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NumPy</a:t>
            </a:r>
          </a:p>
        </p:txBody>
      </p:sp>
    </p:spTree>
    <p:extLst>
      <p:ext uri="{BB962C8B-B14F-4D97-AF65-F5344CB8AC3E}">
        <p14:creationId xmlns:p14="http://schemas.microsoft.com/office/powerpoint/2010/main" val="24120661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What is NumPy used for?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122F5A8-0CAA-8B4B-BAD0-1126CDBC89E3}"/>
              </a:ext>
            </a:extLst>
          </p:cNvPr>
          <p:cNvSpPr txBox="1">
            <a:spLocks/>
          </p:cNvSpPr>
          <p:nvPr/>
        </p:nvSpPr>
        <p:spPr>
          <a:xfrm>
            <a:off x="1113207" y="1307850"/>
            <a:ext cx="7831986" cy="5223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NumPy</a:t>
            </a:r>
            <a:r>
              <a:rPr lang="en-SG" sz="1600" dirty="0">
                <a:solidFill>
                  <a:schemeClr val="tx1"/>
                </a:solidFill>
              </a:rPr>
              <a:t> is a python </a:t>
            </a:r>
            <a:r>
              <a:rPr lang="en-SG" sz="1600" dirty="0">
                <a:solidFill>
                  <a:schemeClr val="accent6"/>
                </a:solidFill>
              </a:rPr>
              <a:t>library</a:t>
            </a:r>
            <a:r>
              <a:rPr lang="en-SG" sz="1600" dirty="0">
                <a:solidFill>
                  <a:schemeClr val="tx1"/>
                </a:solidFill>
              </a:rPr>
              <a:t> that makes it easy to work with numbers in python lists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NumPy</a:t>
            </a:r>
            <a:r>
              <a:rPr lang="en-SG" sz="1600" dirty="0">
                <a:solidFill>
                  <a:schemeClr val="tx1"/>
                </a:solidFill>
              </a:rPr>
              <a:t> is very useful in machine learning, as machine learning requires the computer to work with </a:t>
            </a:r>
            <a:r>
              <a:rPr lang="en-SG" sz="1600" dirty="0">
                <a:solidFill>
                  <a:schemeClr val="accent6"/>
                </a:solidFill>
              </a:rPr>
              <a:t>numbers</a:t>
            </a:r>
            <a:r>
              <a:rPr lang="en-SG" sz="1600" dirty="0">
                <a:solidFill>
                  <a:schemeClr val="tx1"/>
                </a:solidFill>
              </a:rPr>
              <a:t> only. Machine learning does not know how to work with words (strings).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example, if you </a:t>
            </a:r>
            <a:r>
              <a:rPr lang="en-SG" sz="1600" dirty="0">
                <a:solidFill>
                  <a:schemeClr val="accent6"/>
                </a:solidFill>
              </a:rPr>
              <a:t>wanted to predict </a:t>
            </a:r>
            <a:r>
              <a:rPr lang="en-SG" sz="1600" dirty="0">
                <a:solidFill>
                  <a:schemeClr val="tx1"/>
                </a:solidFill>
              </a:rPr>
              <a:t>whether or not a customer was going to default on their next credit card payment, you would convert the data of their previous defaults (“Yes” or “No”, </a:t>
            </a:r>
            <a:r>
              <a:rPr lang="en-SG" sz="1600" dirty="0">
                <a:solidFill>
                  <a:schemeClr val="accent6"/>
                </a:solidFill>
              </a:rPr>
              <a:t>strings</a:t>
            </a:r>
            <a:r>
              <a:rPr lang="en-SG" sz="1600" dirty="0">
                <a:solidFill>
                  <a:schemeClr val="tx1"/>
                </a:solidFill>
              </a:rPr>
              <a:t>) into numbers (0 or 1, </a:t>
            </a:r>
            <a:r>
              <a:rPr lang="en-SG" sz="1600" dirty="0">
                <a:solidFill>
                  <a:schemeClr val="accent6"/>
                </a:solidFill>
              </a:rPr>
              <a:t>integers</a:t>
            </a:r>
            <a:r>
              <a:rPr lang="en-SG" sz="1600" dirty="0">
                <a:solidFill>
                  <a:schemeClr val="tx1"/>
                </a:solidFill>
              </a:rPr>
              <a:t>), and store them in a NumPy list.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Once in a </a:t>
            </a:r>
            <a:r>
              <a:rPr lang="en-SG" sz="1600" dirty="0">
                <a:solidFill>
                  <a:schemeClr val="accent6"/>
                </a:solidFill>
              </a:rPr>
              <a:t>NumPy list, </a:t>
            </a:r>
            <a:r>
              <a:rPr lang="en-SG" sz="1600" dirty="0">
                <a:solidFill>
                  <a:schemeClr val="tx1"/>
                </a:solidFill>
              </a:rPr>
              <a:t>you can then use machine learning and AI to run </a:t>
            </a:r>
            <a:r>
              <a:rPr lang="en-SG" sz="1600" dirty="0">
                <a:solidFill>
                  <a:schemeClr val="accent6"/>
                </a:solidFill>
              </a:rPr>
              <a:t>predictions</a:t>
            </a:r>
            <a:r>
              <a:rPr lang="en-SG" sz="1600" dirty="0">
                <a:solidFill>
                  <a:schemeClr val="tx1"/>
                </a:solidFill>
              </a:rPr>
              <a:t> on the numbers.</a:t>
            </a:r>
          </a:p>
          <a:p>
            <a:pPr marL="673100" lvl="1" indent="-414338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NumPy</a:t>
            </a:r>
            <a:r>
              <a:rPr lang="en-SG" sz="1600" dirty="0">
                <a:solidFill>
                  <a:schemeClr val="tx1"/>
                </a:solidFill>
              </a:rPr>
              <a:t> also comes with a lot of very useful helpers (or </a:t>
            </a:r>
            <a:r>
              <a:rPr lang="en-SG" sz="1600" dirty="0">
                <a:solidFill>
                  <a:schemeClr val="accent6"/>
                </a:solidFill>
              </a:rPr>
              <a:t>functions</a:t>
            </a:r>
            <a:r>
              <a:rPr lang="en-SG" sz="1600" dirty="0">
                <a:solidFill>
                  <a:schemeClr val="tx1"/>
                </a:solidFill>
              </a:rPr>
              <a:t>) to manipulate data to make your life a lot easier (</a:t>
            </a:r>
            <a:r>
              <a:rPr lang="en-SG" sz="1600" dirty="0">
                <a:solidFill>
                  <a:schemeClr val="accent6"/>
                </a:solidFill>
              </a:rPr>
              <a:t>less code!</a:t>
            </a:r>
            <a:r>
              <a:rPr lang="en-SG" sz="1600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3765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4068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Numerical Python</a:t>
            </a:r>
          </a:p>
        </p:txBody>
      </p:sp>
      <p:sp>
        <p:nvSpPr>
          <p:cNvPr id="5" name="Google Shape;148;p15">
            <a:extLst>
              <a:ext uri="{FF2B5EF4-FFF2-40B4-BE49-F238E27FC236}">
                <a16:creationId xmlns:a16="http://schemas.microsoft.com/office/drawing/2014/main" id="{56E14E48-253D-004B-8792-58F11B81E06A}"/>
              </a:ext>
            </a:extLst>
          </p:cNvPr>
          <p:cNvSpPr txBox="1">
            <a:spLocks/>
          </p:cNvSpPr>
          <p:nvPr/>
        </p:nvSpPr>
        <p:spPr>
          <a:xfrm>
            <a:off x="1420273" y="2284356"/>
            <a:ext cx="8123775" cy="98468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 = [100, 120, 130, 150]</a:t>
            </a:r>
          </a:p>
          <a:p>
            <a:r>
              <a:rPr lang="en-SG" sz="1600" dirty="0" err="1">
                <a:latin typeface="Courier" pitchFamily="2" charset="0"/>
              </a:rPr>
              <a:t>expenses_list</a:t>
            </a:r>
            <a:r>
              <a:rPr lang="en-SG" sz="1600" dirty="0">
                <a:latin typeface="Courier" pitchFamily="2" charset="0"/>
              </a:rPr>
              <a:t> = [50, 55, 45, 40]</a:t>
            </a:r>
          </a:p>
          <a:p>
            <a:r>
              <a:rPr lang="en-SG" sz="1600" dirty="0" err="1">
                <a:solidFill>
                  <a:schemeClr val="accent6"/>
                </a:solidFill>
                <a:latin typeface="Courier" pitchFamily="2" charset="0"/>
              </a:rPr>
              <a:t>profit_list</a:t>
            </a:r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= </a:t>
            </a:r>
            <a:r>
              <a:rPr lang="en-SG" sz="1600" dirty="0" err="1">
                <a:solidFill>
                  <a:schemeClr val="accent6"/>
                </a:solidFill>
                <a:latin typeface="Courier" pitchFamily="2" charset="0"/>
              </a:rPr>
              <a:t>sales_list</a:t>
            </a:r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- </a:t>
            </a:r>
            <a:r>
              <a:rPr lang="en-SG" sz="1600" dirty="0" err="1">
                <a:solidFill>
                  <a:schemeClr val="accent6"/>
                </a:solidFill>
                <a:latin typeface="Courier" pitchFamily="2" charset="0"/>
              </a:rPr>
              <a:t>expenses_list</a:t>
            </a:r>
            <a:r>
              <a:rPr lang="en-SG" sz="1600" dirty="0">
                <a:solidFill>
                  <a:schemeClr val="accent6"/>
                </a:solidFill>
                <a:latin typeface="Courier" pitchFamily="2" charset="0"/>
              </a:rPr>
              <a:t> !!! NOT SUPPORTED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3D2A7DCD-BE04-A548-A6A0-622F5CBA4E2B}"/>
              </a:ext>
            </a:extLst>
          </p:cNvPr>
          <p:cNvSpPr txBox="1">
            <a:spLocks/>
          </p:cNvSpPr>
          <p:nvPr/>
        </p:nvSpPr>
        <p:spPr>
          <a:xfrm>
            <a:off x="1297500" y="1220931"/>
            <a:ext cx="8123775" cy="827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Suppose you have two lists, sales and expenses, for 4 years. How would you get profit for every year?</a:t>
            </a: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88C06BD5-1DA3-4E4A-A3B0-DF3A0B945F41}"/>
              </a:ext>
            </a:extLst>
          </p:cNvPr>
          <p:cNvSpPr txBox="1">
            <a:spLocks/>
          </p:cNvSpPr>
          <p:nvPr/>
        </p:nvSpPr>
        <p:spPr>
          <a:xfrm>
            <a:off x="1297499" y="3515009"/>
            <a:ext cx="8123775" cy="13528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Use </a:t>
            </a:r>
            <a:r>
              <a:rPr lang="en-SG" sz="1600" dirty="0">
                <a:solidFill>
                  <a:schemeClr val="accent6"/>
                </a:solidFill>
              </a:rPr>
              <a:t>NumPy array </a:t>
            </a:r>
            <a:r>
              <a:rPr lang="en-SG" sz="1600" dirty="0">
                <a:solidFill>
                  <a:schemeClr val="tx1"/>
                </a:solidFill>
              </a:rPr>
              <a:t>to solve this problem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NumPy array allows you to perform </a:t>
            </a:r>
            <a:r>
              <a:rPr lang="en-SG" sz="1600" dirty="0">
                <a:solidFill>
                  <a:schemeClr val="accent6"/>
                </a:solidFill>
              </a:rPr>
              <a:t>easy calculations </a:t>
            </a:r>
            <a:r>
              <a:rPr lang="en-SG" sz="1600" dirty="0">
                <a:solidFill>
                  <a:schemeClr val="tx1"/>
                </a:solidFill>
              </a:rPr>
              <a:t>over an entire array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But how to use a NumPy array?</a:t>
            </a:r>
          </a:p>
        </p:txBody>
      </p:sp>
    </p:spTree>
    <p:extLst>
      <p:ext uri="{BB962C8B-B14F-4D97-AF65-F5344CB8AC3E}">
        <p14:creationId xmlns:p14="http://schemas.microsoft.com/office/powerpoint/2010/main" val="40915792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Using NumPy arrays – </a:t>
            </a:r>
            <a:r>
              <a:rPr lang="en-AU" sz="1600" dirty="0" err="1">
                <a:solidFill>
                  <a:schemeClr val="accent6"/>
                </a:solidFill>
              </a:rPr>
              <a:t>np.array</a:t>
            </a:r>
            <a:r>
              <a:rPr lang="en-AU" sz="1600" dirty="0">
                <a:solidFill>
                  <a:schemeClr val="accent6"/>
                </a:solidFill>
              </a:rPr>
              <a:t>()</a:t>
            </a:r>
          </a:p>
        </p:txBody>
      </p:sp>
      <p:sp>
        <p:nvSpPr>
          <p:cNvPr id="5" name="Google Shape;148;p15">
            <a:extLst>
              <a:ext uri="{FF2B5EF4-FFF2-40B4-BE49-F238E27FC236}">
                <a16:creationId xmlns:a16="http://schemas.microsoft.com/office/drawing/2014/main" id="{56E14E48-253D-004B-8792-58F11B81E06A}"/>
              </a:ext>
            </a:extLst>
          </p:cNvPr>
          <p:cNvSpPr txBox="1">
            <a:spLocks/>
          </p:cNvSpPr>
          <p:nvPr/>
        </p:nvSpPr>
        <p:spPr>
          <a:xfrm>
            <a:off x="1297500" y="2066000"/>
            <a:ext cx="8123775" cy="4184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import </a:t>
            </a:r>
            <a:r>
              <a:rPr lang="en-SG" sz="1600" dirty="0" err="1">
                <a:latin typeface="Courier" pitchFamily="2" charset="0"/>
              </a:rPr>
              <a:t>numpy</a:t>
            </a:r>
            <a:r>
              <a:rPr lang="en-SG" sz="1600" dirty="0">
                <a:latin typeface="Courier" pitchFamily="2" charset="0"/>
              </a:rPr>
              <a:t> as np</a:t>
            </a:r>
          </a:p>
        </p:txBody>
      </p:sp>
      <p:sp>
        <p:nvSpPr>
          <p:cNvPr id="8" name="Google Shape;148;p15">
            <a:extLst>
              <a:ext uri="{FF2B5EF4-FFF2-40B4-BE49-F238E27FC236}">
                <a16:creationId xmlns:a16="http://schemas.microsoft.com/office/drawing/2014/main" id="{E68E896F-945E-E64F-A17C-59A6A5889D6A}"/>
              </a:ext>
            </a:extLst>
          </p:cNvPr>
          <p:cNvSpPr txBox="1">
            <a:spLocks/>
          </p:cNvSpPr>
          <p:nvPr/>
        </p:nvSpPr>
        <p:spPr>
          <a:xfrm>
            <a:off x="1297495" y="2997386"/>
            <a:ext cx="8123775" cy="7028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" pitchFamily="2" charset="0"/>
              </a:rPr>
              <a:t>sales_list</a:t>
            </a:r>
            <a:r>
              <a:rPr lang="en-SG" sz="1600" dirty="0">
                <a:latin typeface="Courier" pitchFamily="2" charset="0"/>
              </a:rPr>
              <a:t> = [100, 120, 130, 150]</a:t>
            </a:r>
          </a:p>
          <a:p>
            <a:r>
              <a:rPr lang="en-SG" sz="1600" dirty="0" err="1">
                <a:latin typeface="Courier" pitchFamily="2" charset="0"/>
              </a:rPr>
              <a:t>expenses_list</a:t>
            </a:r>
            <a:r>
              <a:rPr lang="en-SG" sz="1600" dirty="0">
                <a:latin typeface="Courier" pitchFamily="2" charset="0"/>
              </a:rPr>
              <a:t> = [50, 55, 45, 40]</a:t>
            </a:r>
          </a:p>
          <a:p>
            <a:endParaRPr lang="en-SG" sz="1600" dirty="0">
              <a:solidFill>
                <a:srgbClr val="FF0000"/>
              </a:solidFill>
              <a:latin typeface="Courier" pitchFamily="2" charset="0"/>
            </a:endParaRP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32BC2E2E-66A5-C84A-B77F-10C1ED56339D}"/>
              </a:ext>
            </a:extLst>
          </p:cNvPr>
          <p:cNvSpPr txBox="1">
            <a:spLocks/>
          </p:cNvSpPr>
          <p:nvPr/>
        </p:nvSpPr>
        <p:spPr>
          <a:xfrm>
            <a:off x="1297500" y="4188215"/>
            <a:ext cx="8123775" cy="7028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np_expenses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expenses_list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60CBC7E3-14BD-C44F-8788-11099E463601}"/>
              </a:ext>
            </a:extLst>
          </p:cNvPr>
          <p:cNvSpPr txBox="1">
            <a:spLocks/>
          </p:cNvSpPr>
          <p:nvPr/>
        </p:nvSpPr>
        <p:spPr>
          <a:xfrm>
            <a:off x="1297493" y="5102831"/>
            <a:ext cx="8123775" cy="702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Now we calculate profit!</a:t>
            </a: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6C859DC5-7C6E-B148-A0AA-140628FA74D4}"/>
              </a:ext>
            </a:extLst>
          </p:cNvPr>
          <p:cNvSpPr txBox="1">
            <a:spLocks/>
          </p:cNvSpPr>
          <p:nvPr/>
        </p:nvSpPr>
        <p:spPr>
          <a:xfrm>
            <a:off x="1297500" y="5656153"/>
            <a:ext cx="8123775" cy="8518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np_profits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–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np_expenses</a:t>
            </a:r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[50, 65, 85, 110]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3CD003DE-A30A-42CC-8EF5-2F1C0A2D0A91}"/>
              </a:ext>
            </a:extLst>
          </p:cNvPr>
          <p:cNvSpPr txBox="1">
            <a:spLocks/>
          </p:cNvSpPr>
          <p:nvPr/>
        </p:nvSpPr>
        <p:spPr>
          <a:xfrm>
            <a:off x="1297496" y="1273489"/>
            <a:ext cx="8123775" cy="702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NumPy does not come with Python automatically, you must first download it and then load it: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99C6BB8C-8A26-4621-B467-CF83ED648381}"/>
              </a:ext>
            </a:extLst>
          </p:cNvPr>
          <p:cNvSpPr txBox="1">
            <a:spLocks/>
          </p:cNvSpPr>
          <p:nvPr/>
        </p:nvSpPr>
        <p:spPr>
          <a:xfrm>
            <a:off x="1297494" y="2498218"/>
            <a:ext cx="8123775" cy="486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We have our two standard python lists: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1A0C0117-B903-4FDD-A3E7-0F59FC7EB4F1}"/>
              </a:ext>
            </a:extLst>
          </p:cNvPr>
          <p:cNvSpPr txBox="1">
            <a:spLocks/>
          </p:cNvSpPr>
          <p:nvPr/>
        </p:nvSpPr>
        <p:spPr>
          <a:xfrm>
            <a:off x="1225451" y="3647795"/>
            <a:ext cx="8123775" cy="486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We convert them into NumPy arrays:</a:t>
            </a:r>
          </a:p>
        </p:txBody>
      </p:sp>
    </p:spTree>
    <p:extLst>
      <p:ext uri="{BB962C8B-B14F-4D97-AF65-F5344CB8AC3E}">
        <p14:creationId xmlns:p14="http://schemas.microsoft.com/office/powerpoint/2010/main" val="402542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0" grpId="0"/>
      <p:bldP spid="11" grpId="0" animBg="1"/>
      <p:bldP spid="12" grpId="0"/>
      <p:bldP spid="13" grpId="0"/>
      <p:bldP spid="1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4068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Efficiency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19677E35-707A-834C-B619-C005E89B6003}"/>
              </a:ext>
            </a:extLst>
          </p:cNvPr>
          <p:cNvSpPr txBox="1">
            <a:spLocks/>
          </p:cNvSpPr>
          <p:nvPr/>
        </p:nvSpPr>
        <p:spPr>
          <a:xfrm>
            <a:off x="1297500" y="1307849"/>
            <a:ext cx="8123775" cy="12192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NumPy array can only contain </a:t>
            </a:r>
            <a:r>
              <a:rPr lang="en-SG" sz="1600" dirty="0">
                <a:solidFill>
                  <a:schemeClr val="accent6"/>
                </a:solidFill>
              </a:rPr>
              <a:t>one kind of data type</a:t>
            </a:r>
            <a:r>
              <a:rPr lang="en-SG" sz="1600" dirty="0">
                <a:solidFill>
                  <a:schemeClr val="tx1"/>
                </a:solidFill>
              </a:rPr>
              <a:t>, i.e. all int, string, or </a:t>
            </a:r>
            <a:r>
              <a:rPr lang="en-SG" sz="1600" dirty="0" err="1">
                <a:solidFill>
                  <a:schemeClr val="tx1"/>
                </a:solidFill>
              </a:rPr>
              <a:t>boolean</a:t>
            </a:r>
            <a:endParaRPr lang="en-SG" sz="16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If elements are of different types, it will </a:t>
            </a:r>
            <a:r>
              <a:rPr lang="en-SG" sz="1600" dirty="0">
                <a:solidFill>
                  <a:schemeClr val="accent6"/>
                </a:solidFill>
              </a:rPr>
              <a:t>try and convert “all elements” into a single type: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74EC38A8-F5C6-6540-B7B3-21783EFA29A0}"/>
              </a:ext>
            </a:extLst>
          </p:cNvPr>
          <p:cNvSpPr txBox="1">
            <a:spLocks/>
          </p:cNvSpPr>
          <p:nvPr/>
        </p:nvSpPr>
        <p:spPr>
          <a:xfrm>
            <a:off x="1297500" y="2573185"/>
            <a:ext cx="8123775" cy="7028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([20.50, ”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CitiBank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”, True])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</a:t>
            </a:r>
            <a:r>
              <a:rPr lang="en-SG" sz="1600" dirty="0">
                <a:latin typeface="Courier" pitchFamily="2" charset="0"/>
              </a:rPr>
              <a:t>array(['20.5', '</a:t>
            </a:r>
            <a:r>
              <a:rPr lang="en-SG" sz="1600" dirty="0" err="1">
                <a:latin typeface="Courier" pitchFamily="2" charset="0"/>
              </a:rPr>
              <a:t>CitiBank</a:t>
            </a:r>
            <a:r>
              <a:rPr lang="en-SG" sz="1600" dirty="0">
                <a:latin typeface="Courier" pitchFamily="2" charset="0"/>
              </a:rPr>
              <a:t>', 'True'], </a:t>
            </a:r>
            <a:r>
              <a:rPr lang="en-SG" sz="1600" dirty="0" err="1">
                <a:latin typeface="Courier" pitchFamily="2" charset="0"/>
              </a:rPr>
              <a:t>dtype</a:t>
            </a:r>
            <a:r>
              <a:rPr lang="en-SG" sz="1600" dirty="0">
                <a:latin typeface="Courier" pitchFamily="2" charset="0"/>
              </a:rPr>
              <a:t>='&lt;U32')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19DD5754-FE99-6943-8B32-3D5AAE787AB8}"/>
              </a:ext>
            </a:extLst>
          </p:cNvPr>
          <p:cNvSpPr txBox="1">
            <a:spLocks/>
          </p:cNvSpPr>
          <p:nvPr/>
        </p:nvSpPr>
        <p:spPr>
          <a:xfrm>
            <a:off x="1297495" y="3476038"/>
            <a:ext cx="8123775" cy="4738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Summing 2 regular python list will </a:t>
            </a:r>
            <a:r>
              <a:rPr lang="en-SG" sz="1600" dirty="0">
                <a:solidFill>
                  <a:schemeClr val="accent6"/>
                </a:solidFill>
              </a:rPr>
              <a:t>concatenate</a:t>
            </a:r>
            <a:r>
              <a:rPr lang="en-SG" sz="1600" dirty="0">
                <a:solidFill>
                  <a:schemeClr val="tx1"/>
                </a:solidFill>
              </a:rPr>
              <a:t> them: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F39EE00E-2454-EC4E-AAD6-28BDBBA71493}"/>
              </a:ext>
            </a:extLst>
          </p:cNvPr>
          <p:cNvSpPr txBox="1">
            <a:spLocks/>
          </p:cNvSpPr>
          <p:nvPr/>
        </p:nvSpPr>
        <p:spPr>
          <a:xfrm>
            <a:off x="1297496" y="4068422"/>
            <a:ext cx="8123775" cy="914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python_list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= [1,2,3]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python_list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+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python_list</a:t>
            </a:r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[1,2,3,1,2,3]</a:t>
            </a:r>
            <a:endParaRPr lang="en-SG" sz="1600" dirty="0">
              <a:latin typeface="Courier" pitchFamily="2" charset="0"/>
            </a:endParaRP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6DA78D82-D65F-FA44-875C-1A37607304B9}"/>
              </a:ext>
            </a:extLst>
          </p:cNvPr>
          <p:cNvSpPr txBox="1">
            <a:spLocks/>
          </p:cNvSpPr>
          <p:nvPr/>
        </p:nvSpPr>
        <p:spPr>
          <a:xfrm>
            <a:off x="1297499" y="5830043"/>
            <a:ext cx="8123775" cy="914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([1,2,3])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+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np_list</a:t>
            </a:r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[2,4,6]</a:t>
            </a:r>
            <a:endParaRPr lang="en-SG" sz="1600" dirty="0">
              <a:latin typeface="Courier" pitchFamily="2" charset="0"/>
            </a:endParaRP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D0809994-63A5-0C49-9FB9-00FAFCCC6D9A}"/>
              </a:ext>
            </a:extLst>
          </p:cNvPr>
          <p:cNvSpPr txBox="1">
            <a:spLocks/>
          </p:cNvSpPr>
          <p:nvPr/>
        </p:nvSpPr>
        <p:spPr>
          <a:xfrm>
            <a:off x="1297498" y="5274432"/>
            <a:ext cx="8123775" cy="4370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But adding 2 NumPy arrays will give you </a:t>
            </a:r>
            <a:r>
              <a:rPr lang="en-SG" sz="1600" dirty="0">
                <a:solidFill>
                  <a:schemeClr val="accent6"/>
                </a:solidFill>
              </a:rPr>
              <a:t>result of sum </a:t>
            </a:r>
            <a:r>
              <a:rPr lang="en-SG" sz="1600" dirty="0">
                <a:solidFill>
                  <a:schemeClr val="tx1"/>
                </a:solidFill>
              </a:rPr>
              <a:t>of the 2 arrays:</a:t>
            </a:r>
          </a:p>
        </p:txBody>
      </p:sp>
    </p:spTree>
    <p:extLst>
      <p:ext uri="{BB962C8B-B14F-4D97-AF65-F5344CB8AC3E}">
        <p14:creationId xmlns:p14="http://schemas.microsoft.com/office/powerpoint/2010/main" val="764152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14" grpId="0"/>
      <p:bldP spid="15" grpId="0" animBg="1"/>
      <p:bldP spid="16" grpId="0" animBg="1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Course Outline</a:t>
            </a:r>
          </a:p>
        </p:txBody>
      </p:sp>
      <p:sp>
        <p:nvSpPr>
          <p:cNvPr id="4" name="Google Shape;141;p14">
            <a:extLst>
              <a:ext uri="{FF2B5EF4-FFF2-40B4-BE49-F238E27FC236}">
                <a16:creationId xmlns:a16="http://schemas.microsoft.com/office/drawing/2014/main" id="{BEAB21E3-385E-124C-BBFE-BC24CE4211F7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6668517" cy="4396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Python?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Python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NumPy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Pandas and Data Frames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 Minutes Break</a:t>
            </a:r>
            <a:endParaRPr lang="en-AU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Cleansing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Visualisation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</a:t>
            </a:r>
          </a:p>
          <a:p>
            <a:pPr>
              <a:lnSpc>
                <a:spcPct val="100000"/>
              </a:lnSpc>
              <a:spcBef>
                <a:spcPts val="300"/>
              </a:spcBef>
              <a:buClr>
                <a:schemeClr val="tx1"/>
              </a:buClr>
            </a:pPr>
            <a:r>
              <a:rPr lang="en-AU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 Learning</a:t>
            </a:r>
          </a:p>
          <a:p>
            <a:pPr marL="146050" indent="0">
              <a:spcBef>
                <a:spcPts val="300"/>
              </a:spcBef>
              <a:buNone/>
            </a:pPr>
            <a:endParaRPr lang="en-AU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46050" indent="0">
              <a:spcBef>
                <a:spcPts val="300"/>
              </a:spcBef>
              <a:buNone/>
            </a:pPr>
            <a:endParaRPr lang="en-AU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4068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NumPy operations: </a:t>
            </a:r>
            <a:r>
              <a:rPr lang="en-AU" sz="1600" dirty="0" err="1">
                <a:solidFill>
                  <a:schemeClr val="accent6"/>
                </a:solidFill>
              </a:rPr>
              <a:t>Subsetting</a:t>
            </a:r>
            <a:r>
              <a:rPr lang="en-AU" sz="1600" dirty="0">
                <a:solidFill>
                  <a:schemeClr val="accent6"/>
                </a:solidFill>
              </a:rPr>
              <a:t> &amp; Slicing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19677E35-707A-834C-B619-C005E89B6003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612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Similar to Python List, you can do </a:t>
            </a:r>
            <a:r>
              <a:rPr lang="en-SG" sz="1600" dirty="0" err="1">
                <a:solidFill>
                  <a:schemeClr val="accent6"/>
                </a:solidFill>
              </a:rPr>
              <a:t>Subsetting</a:t>
            </a:r>
            <a:r>
              <a:rPr lang="en-SG" sz="1600" dirty="0">
                <a:solidFill>
                  <a:schemeClr val="tx1"/>
                </a:solidFill>
              </a:rPr>
              <a:t> and </a:t>
            </a:r>
            <a:r>
              <a:rPr lang="en-SG" sz="1600" dirty="0">
                <a:solidFill>
                  <a:schemeClr val="accent6"/>
                </a:solidFill>
              </a:rPr>
              <a:t>Slicing</a:t>
            </a:r>
            <a:r>
              <a:rPr lang="en-SG" sz="1600" dirty="0">
                <a:solidFill>
                  <a:schemeClr val="tx1"/>
                </a:solidFill>
              </a:rPr>
              <a:t> in NumPy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These operations are very useful for </a:t>
            </a:r>
            <a:r>
              <a:rPr lang="en-SG" sz="1600" dirty="0">
                <a:solidFill>
                  <a:schemeClr val="accent6"/>
                </a:solidFill>
              </a:rPr>
              <a:t>extracting useful data</a:t>
            </a:r>
            <a:r>
              <a:rPr lang="en-SG" sz="1600" dirty="0">
                <a:solidFill>
                  <a:schemeClr val="tx1"/>
                </a:solidFill>
              </a:rPr>
              <a:t>, </a:t>
            </a:r>
            <a:r>
              <a:rPr lang="en-SG" sz="1600" dirty="0">
                <a:solidFill>
                  <a:schemeClr val="accent6"/>
                </a:solidFill>
              </a:rPr>
              <a:t>discarding irrelevant data, changing incorrect data, and doing math over large sets of data quickly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74EC38A8-F5C6-6540-B7B3-21783EFA29A0}"/>
              </a:ext>
            </a:extLst>
          </p:cNvPr>
          <p:cNvSpPr txBox="1">
            <a:spLocks/>
          </p:cNvSpPr>
          <p:nvPr/>
        </p:nvSpPr>
        <p:spPr>
          <a:xfrm>
            <a:off x="1297500" y="3294948"/>
            <a:ext cx="8123775" cy="10390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SG" sz="1600" dirty="0">
                <a:latin typeface="Courier" pitchFamily="2" charset="0"/>
              </a:rPr>
              <a:t>[100, 120, 130, 150]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[1]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120</a:t>
            </a: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F39EE00E-2454-EC4E-AAD6-28BDBBA71493}"/>
              </a:ext>
            </a:extLst>
          </p:cNvPr>
          <p:cNvSpPr txBox="1">
            <a:spLocks/>
          </p:cNvSpPr>
          <p:nvPr/>
        </p:nvSpPr>
        <p:spPr>
          <a:xfrm>
            <a:off x="1297497" y="5174323"/>
            <a:ext cx="8123775" cy="914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[0:3]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array([100,120,130])</a:t>
            </a: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B176DD46-2774-494B-AC44-55C2FE072063}"/>
              </a:ext>
            </a:extLst>
          </p:cNvPr>
          <p:cNvSpPr txBox="1">
            <a:spLocks/>
          </p:cNvSpPr>
          <p:nvPr/>
        </p:nvSpPr>
        <p:spPr>
          <a:xfrm>
            <a:off x="1297500" y="4536343"/>
            <a:ext cx="1572313" cy="612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Slicing</a:t>
            </a: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1C0D6058-FE50-8E4E-9A4B-4D0F619AC950}"/>
              </a:ext>
            </a:extLst>
          </p:cNvPr>
          <p:cNvSpPr txBox="1">
            <a:spLocks/>
          </p:cNvSpPr>
          <p:nvPr/>
        </p:nvSpPr>
        <p:spPr>
          <a:xfrm>
            <a:off x="1297497" y="2760877"/>
            <a:ext cx="1572313" cy="612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 err="1">
                <a:solidFill>
                  <a:schemeClr val="accent6"/>
                </a:solidFill>
              </a:rPr>
              <a:t>Subsetting</a:t>
            </a:r>
            <a:endParaRPr lang="en-SG" sz="16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17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0" grpId="0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NumPy operations: Boolean </a:t>
            </a:r>
            <a:r>
              <a:rPr lang="en-AU" sz="1600" dirty="0" err="1">
                <a:solidFill>
                  <a:schemeClr val="accent6"/>
                </a:solidFill>
              </a:rPr>
              <a:t>Subsetting</a:t>
            </a:r>
            <a:endParaRPr lang="en-AU" sz="1600" dirty="0">
              <a:solidFill>
                <a:schemeClr val="accent6"/>
              </a:solidFill>
            </a:endParaRP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19677E35-707A-834C-B619-C005E89B6003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This is a very useful feature on </a:t>
            </a:r>
            <a:r>
              <a:rPr lang="en-SG" sz="1600" dirty="0" err="1">
                <a:solidFill>
                  <a:schemeClr val="tx1"/>
                </a:solidFill>
              </a:rPr>
              <a:t>Subsetting</a:t>
            </a:r>
            <a:r>
              <a:rPr lang="en-SG" sz="1600" dirty="0">
                <a:solidFill>
                  <a:schemeClr val="tx1"/>
                </a:solidFill>
              </a:rPr>
              <a:t> – </a:t>
            </a:r>
            <a:r>
              <a:rPr lang="en-SG" sz="1600" dirty="0">
                <a:solidFill>
                  <a:schemeClr val="accent6"/>
                </a:solidFill>
              </a:rPr>
              <a:t>Boolean </a:t>
            </a:r>
            <a:r>
              <a:rPr lang="en-SG" sz="1600" dirty="0" err="1">
                <a:solidFill>
                  <a:schemeClr val="accent6"/>
                </a:solidFill>
              </a:rPr>
              <a:t>Subsetting</a:t>
            </a:r>
            <a:endParaRPr lang="en-SG" sz="1600" dirty="0">
              <a:solidFill>
                <a:schemeClr val="accent6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example, in order to get sales higher than 120: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74EC38A8-F5C6-6540-B7B3-21783EFA29A0}"/>
              </a:ext>
            </a:extLst>
          </p:cNvPr>
          <p:cNvSpPr txBox="1">
            <a:spLocks/>
          </p:cNvSpPr>
          <p:nvPr/>
        </p:nvSpPr>
        <p:spPr>
          <a:xfrm>
            <a:off x="1297499" y="2337683"/>
            <a:ext cx="8123775" cy="17453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SG" sz="1600" dirty="0">
                <a:latin typeface="Courier" pitchFamily="2" charset="0"/>
              </a:rPr>
              <a:t>[100, 120, 130, 150]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&gt; 120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</a:t>
            </a:r>
            <a:r>
              <a:rPr lang="en-SG" sz="1600" dirty="0">
                <a:latin typeface="Courier" pitchFamily="2" charset="0"/>
              </a:rPr>
              <a:t>array([False, False,  True,  True])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[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sales_list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&gt; 120]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array([130, 150])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8430D315-1EED-004A-8223-889DB7590B8E}"/>
              </a:ext>
            </a:extLst>
          </p:cNvPr>
          <p:cNvSpPr txBox="1">
            <a:spLocks/>
          </p:cNvSpPr>
          <p:nvPr/>
        </p:nvSpPr>
        <p:spPr>
          <a:xfrm>
            <a:off x="1297499" y="4173119"/>
            <a:ext cx="8123775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Only the values that are </a:t>
            </a:r>
            <a:r>
              <a:rPr lang="en-SG" sz="1600" dirty="0">
                <a:solidFill>
                  <a:schemeClr val="accent6"/>
                </a:solidFill>
              </a:rPr>
              <a:t>True</a:t>
            </a:r>
            <a:r>
              <a:rPr lang="en-SG" sz="1600" dirty="0">
                <a:solidFill>
                  <a:schemeClr val="tx1"/>
                </a:solidFill>
              </a:rPr>
              <a:t> will be returned</a:t>
            </a:r>
          </a:p>
        </p:txBody>
      </p:sp>
    </p:spTree>
    <p:extLst>
      <p:ext uri="{BB962C8B-B14F-4D97-AF65-F5344CB8AC3E}">
        <p14:creationId xmlns:p14="http://schemas.microsoft.com/office/powerpoint/2010/main" val="2532298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2D arrays</a:t>
            </a:r>
          </a:p>
        </p:txBody>
      </p:sp>
      <p:sp>
        <p:nvSpPr>
          <p:cNvPr id="13" name="Google Shape;148;p15">
            <a:extLst>
              <a:ext uri="{FF2B5EF4-FFF2-40B4-BE49-F238E27FC236}">
                <a16:creationId xmlns:a16="http://schemas.microsoft.com/office/drawing/2014/main" id="{74EC38A8-F5C6-6540-B7B3-21783EFA29A0}"/>
              </a:ext>
            </a:extLst>
          </p:cNvPr>
          <p:cNvSpPr txBox="1">
            <a:spLocks/>
          </p:cNvSpPr>
          <p:nvPr/>
        </p:nvSpPr>
        <p:spPr>
          <a:xfrm>
            <a:off x="1354424" y="4081412"/>
            <a:ext cx="8123775" cy="7982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SG" sz="1600" dirty="0">
                <a:latin typeface="Courier" pitchFamily="2" charset="0"/>
              </a:rPr>
              <a:t>[100, 120, 130, 150]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np_expenses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SG" sz="1600" dirty="0">
                <a:latin typeface="Courier" pitchFamily="2" charset="0"/>
              </a:rPr>
              <a:t>[50, 55, 45, 40]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8430D315-1EED-004A-8223-889DB7590B8E}"/>
              </a:ext>
            </a:extLst>
          </p:cNvPr>
          <p:cNvSpPr txBox="1">
            <a:spLocks/>
          </p:cNvSpPr>
          <p:nvPr/>
        </p:nvSpPr>
        <p:spPr>
          <a:xfrm>
            <a:off x="1297497" y="1213219"/>
            <a:ext cx="8123775" cy="457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Quite often in data and analytics, you will be dealing with </a:t>
            </a:r>
            <a:r>
              <a:rPr lang="en-SG" sz="1600" dirty="0">
                <a:solidFill>
                  <a:schemeClr val="accent6"/>
                </a:solidFill>
              </a:rPr>
              <a:t>n-dimensional</a:t>
            </a:r>
            <a:r>
              <a:rPr lang="en-SG" sz="1600" dirty="0">
                <a:solidFill>
                  <a:schemeClr val="tx1"/>
                </a:solidFill>
              </a:rPr>
              <a:t> (</a:t>
            </a:r>
            <a:r>
              <a:rPr lang="en-SG" sz="1600" dirty="0" err="1">
                <a:solidFill>
                  <a:schemeClr val="accent6"/>
                </a:solidFill>
              </a:rPr>
              <a:t>ndarray</a:t>
            </a:r>
            <a:r>
              <a:rPr lang="en-SG" sz="1600" dirty="0">
                <a:solidFill>
                  <a:schemeClr val="tx1"/>
                </a:solidFill>
              </a:rPr>
              <a:t>) NumPy arrays. A 2D NumPy array contains two sets of numbers grouped together, a 3D NumPy array consists of three sets of numbers grouped together, etc…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An example of a 2D NumPy array is </a:t>
            </a:r>
            <a:r>
              <a:rPr lang="en-SG" sz="1600" dirty="0">
                <a:solidFill>
                  <a:schemeClr val="accent6"/>
                </a:solidFill>
              </a:rPr>
              <a:t>having your sales data AND expenses data in the single array</a:t>
            </a:r>
            <a:r>
              <a:rPr lang="en-SG" sz="1600" dirty="0">
                <a:solidFill>
                  <a:schemeClr val="tx1"/>
                </a:solidFill>
              </a:rPr>
              <a:t>. This makes your code </a:t>
            </a:r>
            <a:r>
              <a:rPr lang="en-SG" sz="1600" dirty="0">
                <a:solidFill>
                  <a:schemeClr val="accent6"/>
                </a:solidFill>
              </a:rPr>
              <a:t>easier to work with </a:t>
            </a:r>
            <a:r>
              <a:rPr lang="en-SG" sz="1600" dirty="0">
                <a:solidFill>
                  <a:schemeClr val="tx1"/>
                </a:solidFill>
              </a:rPr>
              <a:t>(just like Lists make variables easier, remember?)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Previously, you have 2 NumPy arrays. These are </a:t>
            </a:r>
            <a:r>
              <a:rPr lang="en-SG" sz="1600" dirty="0">
                <a:solidFill>
                  <a:schemeClr val="accent6"/>
                </a:solidFill>
              </a:rPr>
              <a:t>1 dimensional arrays</a:t>
            </a:r>
            <a:r>
              <a:rPr lang="en-SG" sz="1600" dirty="0">
                <a:solidFill>
                  <a:schemeClr val="tx1"/>
                </a:solidFill>
              </a:rPr>
              <a:t>: </a:t>
            </a:r>
          </a:p>
        </p:txBody>
      </p:sp>
      <p:sp>
        <p:nvSpPr>
          <p:cNvPr id="8" name="Google Shape;148;p15">
            <a:extLst>
              <a:ext uri="{FF2B5EF4-FFF2-40B4-BE49-F238E27FC236}">
                <a16:creationId xmlns:a16="http://schemas.microsoft.com/office/drawing/2014/main" id="{1E6B0845-16D4-374A-8E8B-0FEAA6D0D411}"/>
              </a:ext>
            </a:extLst>
          </p:cNvPr>
          <p:cNvSpPr txBox="1">
            <a:spLocks/>
          </p:cNvSpPr>
          <p:nvPr/>
        </p:nvSpPr>
        <p:spPr>
          <a:xfrm>
            <a:off x="1297496" y="5007876"/>
            <a:ext cx="8123775" cy="5396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Construct</a:t>
            </a:r>
            <a:r>
              <a:rPr lang="en-SG" sz="1600" dirty="0">
                <a:solidFill>
                  <a:schemeClr val="accent5"/>
                </a:solidFill>
              </a:rPr>
              <a:t>  </a:t>
            </a:r>
            <a:r>
              <a:rPr lang="en-SG" sz="1600" dirty="0">
                <a:solidFill>
                  <a:schemeClr val="accent6"/>
                </a:solidFill>
              </a:rPr>
              <a:t>2 dimensional </a:t>
            </a:r>
            <a:r>
              <a:rPr lang="en-SG" sz="1600" dirty="0">
                <a:solidFill>
                  <a:schemeClr val="tx1"/>
                </a:solidFill>
              </a:rPr>
              <a:t>array by nesting 2 arrays with another array:</a:t>
            </a:r>
            <a:endParaRPr lang="en-SG" sz="1600" dirty="0">
              <a:solidFill>
                <a:schemeClr val="accent5"/>
              </a:solidFill>
            </a:endParaRP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7032F8FA-F2E5-BF49-8765-E4D7C8850AC0}"/>
              </a:ext>
            </a:extLst>
          </p:cNvPr>
          <p:cNvSpPr txBox="1">
            <a:spLocks/>
          </p:cNvSpPr>
          <p:nvPr/>
        </p:nvSpPr>
        <p:spPr>
          <a:xfrm>
            <a:off x="1297500" y="5557967"/>
            <a:ext cx="8123775" cy="1315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np_sales_expenses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np.array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([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np_expenses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])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np_sales_expenses</a:t>
            </a:r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</a:t>
            </a:r>
            <a:r>
              <a:rPr lang="en-SG" sz="1600" dirty="0">
                <a:latin typeface="Courier" pitchFamily="2" charset="0"/>
              </a:rPr>
              <a:t>array([[100, 120, 130, 150],</a:t>
            </a:r>
          </a:p>
          <a:p>
            <a:r>
              <a:rPr lang="en-SG" sz="1600" dirty="0">
                <a:latin typeface="Courier" pitchFamily="2" charset="0"/>
              </a:rPr>
              <a:t>       	       [ 50,  55,  45,  40]])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1229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51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 err="1">
                <a:solidFill>
                  <a:schemeClr val="accent6"/>
                </a:solidFill>
              </a:rPr>
              <a:t>Subsetting</a:t>
            </a:r>
            <a:r>
              <a:rPr lang="en-AU" sz="1600" dirty="0">
                <a:solidFill>
                  <a:schemeClr val="accent6"/>
                </a:solidFill>
              </a:rPr>
              <a:t> in 2D </a:t>
            </a:r>
            <a:r>
              <a:rPr lang="en-AU" sz="1600" dirty="0" err="1">
                <a:solidFill>
                  <a:schemeClr val="accent6"/>
                </a:solidFill>
              </a:rPr>
              <a:t>ndarray</a:t>
            </a:r>
            <a:endParaRPr lang="en-AU" sz="1600" dirty="0">
              <a:solidFill>
                <a:schemeClr val="accent6"/>
              </a:solidFill>
            </a:endParaRP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752E0763-BDDD-DB4D-93FE-E42C5F2D2AD5}"/>
              </a:ext>
            </a:extLst>
          </p:cNvPr>
          <p:cNvSpPr txBox="1">
            <a:spLocks/>
          </p:cNvSpPr>
          <p:nvPr/>
        </p:nvSpPr>
        <p:spPr>
          <a:xfrm>
            <a:off x="3021285" y="2030422"/>
            <a:ext cx="3731700" cy="7385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array([[100, 120, 130, 150],</a:t>
            </a:r>
          </a:p>
          <a:p>
            <a:r>
              <a:rPr lang="en-SG" sz="1600" dirty="0">
                <a:latin typeface="Courier" pitchFamily="2" charset="0"/>
              </a:rPr>
              <a:t>      [ 50,  55,  45,  40]])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6207366E-2A7B-414A-B977-859F7665FA2D}"/>
              </a:ext>
            </a:extLst>
          </p:cNvPr>
          <p:cNvSpPr txBox="1">
            <a:spLocks/>
          </p:cNvSpPr>
          <p:nvPr/>
        </p:nvSpPr>
        <p:spPr>
          <a:xfrm>
            <a:off x="4118562" y="1591393"/>
            <a:ext cx="2247561" cy="5463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0         1          2        3</a:t>
            </a: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396FBF8B-788B-AD41-9D89-846807670044}"/>
              </a:ext>
            </a:extLst>
          </p:cNvPr>
          <p:cNvSpPr txBox="1">
            <a:spLocks/>
          </p:cNvSpPr>
          <p:nvPr/>
        </p:nvSpPr>
        <p:spPr>
          <a:xfrm>
            <a:off x="6882496" y="1836410"/>
            <a:ext cx="1878404" cy="914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0 – sales      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1 – expenses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447EE460-EF55-5A45-BAA8-2B2D6B9C75A0}"/>
              </a:ext>
            </a:extLst>
          </p:cNvPr>
          <p:cNvSpPr txBox="1">
            <a:spLocks/>
          </p:cNvSpPr>
          <p:nvPr/>
        </p:nvSpPr>
        <p:spPr>
          <a:xfrm>
            <a:off x="4118562" y="1183503"/>
            <a:ext cx="2458577" cy="5463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yr1     yr2       yr3     yr4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AE2560F-1F00-FF47-AB24-633DCBDD7BCD}"/>
              </a:ext>
            </a:extLst>
          </p:cNvPr>
          <p:cNvSpPr txBox="1">
            <a:spLocks/>
          </p:cNvSpPr>
          <p:nvPr/>
        </p:nvSpPr>
        <p:spPr>
          <a:xfrm>
            <a:off x="1285962" y="4063163"/>
            <a:ext cx="8123775" cy="8059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np_sales_expenses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[0]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</a:t>
            </a:r>
            <a:r>
              <a:rPr lang="en-SG" sz="1600" dirty="0">
                <a:latin typeface="Courier" pitchFamily="2" charset="0"/>
              </a:rPr>
              <a:t>array([100, 120, 130, 150])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8FCD22E5-F504-FC4E-B762-8F81D14C819D}"/>
              </a:ext>
            </a:extLst>
          </p:cNvPr>
          <p:cNvSpPr txBox="1">
            <a:spLocks/>
          </p:cNvSpPr>
          <p:nvPr/>
        </p:nvSpPr>
        <p:spPr>
          <a:xfrm>
            <a:off x="1012874" y="2100170"/>
            <a:ext cx="1985609" cy="4645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 err="1">
                <a:solidFill>
                  <a:schemeClr val="accent6"/>
                </a:solidFill>
              </a:rPr>
              <a:t>np_sales_expenses</a:t>
            </a:r>
            <a:endParaRPr lang="en-SG" sz="1600" dirty="0">
              <a:solidFill>
                <a:schemeClr val="accent6"/>
              </a:solidFill>
            </a:endParaRP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7879C0D2-0127-1040-B1E9-5EB2097950AC}"/>
              </a:ext>
            </a:extLst>
          </p:cNvPr>
          <p:cNvSpPr txBox="1">
            <a:spLocks/>
          </p:cNvSpPr>
          <p:nvPr/>
        </p:nvSpPr>
        <p:spPr>
          <a:xfrm>
            <a:off x="2824336" y="2852167"/>
            <a:ext cx="4409728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Syntax: </a:t>
            </a:r>
            <a:r>
              <a:rPr lang="en-SG" sz="1600" dirty="0" err="1">
                <a:latin typeface="Courier" pitchFamily="2" charset="0"/>
              </a:rPr>
              <a:t>nd_array</a:t>
            </a:r>
            <a:r>
              <a:rPr lang="en-SG" sz="1600" dirty="0">
                <a:latin typeface="Courier" pitchFamily="2" charset="0"/>
              </a:rPr>
              <a:t>[ row , column ]</a:t>
            </a: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BFC1AC62-BC16-6F4E-A73B-C6705296B46B}"/>
              </a:ext>
            </a:extLst>
          </p:cNvPr>
          <p:cNvSpPr txBox="1">
            <a:spLocks/>
          </p:cNvSpPr>
          <p:nvPr/>
        </p:nvSpPr>
        <p:spPr>
          <a:xfrm>
            <a:off x="1297500" y="3529354"/>
            <a:ext cx="8123775" cy="496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Omitting column will give you the entire row</a:t>
            </a:r>
          </a:p>
        </p:txBody>
      </p: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4EF3A335-716C-E444-84BD-A60B45C60E9D}"/>
              </a:ext>
            </a:extLst>
          </p:cNvPr>
          <p:cNvSpPr txBox="1">
            <a:spLocks/>
          </p:cNvSpPr>
          <p:nvPr/>
        </p:nvSpPr>
        <p:spPr>
          <a:xfrm>
            <a:off x="1285961" y="4869147"/>
            <a:ext cx="8123775" cy="496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Get year3 expenses</a:t>
            </a:r>
          </a:p>
        </p:txBody>
      </p:sp>
      <p:sp>
        <p:nvSpPr>
          <p:cNvPr id="19" name="Google Shape;148;p15">
            <a:extLst>
              <a:ext uri="{FF2B5EF4-FFF2-40B4-BE49-F238E27FC236}">
                <a16:creationId xmlns:a16="http://schemas.microsoft.com/office/drawing/2014/main" id="{E7FF8565-DBFF-6848-83CF-1B543040C56F}"/>
              </a:ext>
            </a:extLst>
          </p:cNvPr>
          <p:cNvSpPr txBox="1">
            <a:spLocks/>
          </p:cNvSpPr>
          <p:nvPr/>
        </p:nvSpPr>
        <p:spPr>
          <a:xfrm>
            <a:off x="1303146" y="5476726"/>
            <a:ext cx="8123775" cy="80598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np_sales_expenses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[1, 2]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45</a:t>
            </a:r>
            <a:endParaRPr lang="en-SG" sz="1600" dirty="0">
              <a:latin typeface="Courier" pitchFamily="2" charset="0"/>
            </a:endParaRP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3088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Slicing in 2D </a:t>
            </a:r>
            <a:r>
              <a:rPr lang="en-AU" sz="1600" dirty="0" err="1">
                <a:solidFill>
                  <a:schemeClr val="accent6"/>
                </a:solidFill>
              </a:rPr>
              <a:t>ndarray</a:t>
            </a:r>
            <a:endParaRPr lang="en-AU" sz="1600" dirty="0">
              <a:solidFill>
                <a:schemeClr val="accent6"/>
              </a:solidFill>
            </a:endParaRP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752E0763-BDDD-DB4D-93FE-E42C5F2D2AD5}"/>
              </a:ext>
            </a:extLst>
          </p:cNvPr>
          <p:cNvSpPr txBox="1">
            <a:spLocks/>
          </p:cNvSpPr>
          <p:nvPr/>
        </p:nvSpPr>
        <p:spPr>
          <a:xfrm>
            <a:off x="3021285" y="2030422"/>
            <a:ext cx="3731700" cy="7385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array([[100, 120, 130, 150],</a:t>
            </a:r>
          </a:p>
          <a:p>
            <a:r>
              <a:rPr lang="en-SG" sz="1600" dirty="0">
                <a:latin typeface="Courier" pitchFamily="2" charset="0"/>
              </a:rPr>
              <a:t>      [ 50,  55,  45,  40]])</a:t>
            </a: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0" name="Google Shape;148;p15">
            <a:extLst>
              <a:ext uri="{FF2B5EF4-FFF2-40B4-BE49-F238E27FC236}">
                <a16:creationId xmlns:a16="http://schemas.microsoft.com/office/drawing/2014/main" id="{6207366E-2A7B-414A-B977-859F7665FA2D}"/>
              </a:ext>
            </a:extLst>
          </p:cNvPr>
          <p:cNvSpPr txBox="1">
            <a:spLocks/>
          </p:cNvSpPr>
          <p:nvPr/>
        </p:nvSpPr>
        <p:spPr>
          <a:xfrm>
            <a:off x="4118562" y="1591393"/>
            <a:ext cx="2247561" cy="5463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0         1          2        3</a:t>
            </a:r>
          </a:p>
        </p:txBody>
      </p:sp>
      <p:sp>
        <p:nvSpPr>
          <p:cNvPr id="11" name="Google Shape;148;p15">
            <a:extLst>
              <a:ext uri="{FF2B5EF4-FFF2-40B4-BE49-F238E27FC236}">
                <a16:creationId xmlns:a16="http://schemas.microsoft.com/office/drawing/2014/main" id="{396FBF8B-788B-AD41-9D89-846807670044}"/>
              </a:ext>
            </a:extLst>
          </p:cNvPr>
          <p:cNvSpPr txBox="1">
            <a:spLocks/>
          </p:cNvSpPr>
          <p:nvPr/>
        </p:nvSpPr>
        <p:spPr>
          <a:xfrm>
            <a:off x="6882496" y="1836410"/>
            <a:ext cx="1878404" cy="9140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0 – sales      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1 – expenses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447EE460-EF55-5A45-BAA8-2B2D6B9C75A0}"/>
              </a:ext>
            </a:extLst>
          </p:cNvPr>
          <p:cNvSpPr txBox="1">
            <a:spLocks/>
          </p:cNvSpPr>
          <p:nvPr/>
        </p:nvSpPr>
        <p:spPr>
          <a:xfrm>
            <a:off x="4118562" y="1183503"/>
            <a:ext cx="2458577" cy="5463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accent6"/>
                </a:solidFill>
              </a:rPr>
              <a:t>yr1     yr2       yr3     yr4</a:t>
            </a: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8AE2560F-1F00-FF47-AB24-633DCBDD7BCD}"/>
              </a:ext>
            </a:extLst>
          </p:cNvPr>
          <p:cNvSpPr txBox="1">
            <a:spLocks/>
          </p:cNvSpPr>
          <p:nvPr/>
        </p:nvSpPr>
        <p:spPr>
          <a:xfrm>
            <a:off x="1285962" y="4587003"/>
            <a:ext cx="8123775" cy="96454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In []: </a:t>
            </a:r>
            <a:r>
              <a:rPr lang="en-SG" sz="1600" dirty="0" err="1">
                <a:solidFill>
                  <a:schemeClr val="tx1"/>
                </a:solidFill>
                <a:latin typeface="Courier" pitchFamily="2" charset="0"/>
              </a:rPr>
              <a:t>np_sales_expenses</a:t>
            </a:r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[:, 0:2]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Out[]: array([[100, 120],</a:t>
            </a:r>
          </a:p>
          <a:p>
            <a:r>
              <a:rPr lang="en-SG" sz="1600" dirty="0">
                <a:solidFill>
                  <a:schemeClr val="tx1"/>
                </a:solidFill>
                <a:latin typeface="Courier" pitchFamily="2" charset="0"/>
              </a:rPr>
              <a:t>	      [50, 55]])</a:t>
            </a:r>
            <a:endParaRPr lang="en-SG" sz="1600" dirty="0">
              <a:latin typeface="Courier" pitchFamily="2" charset="0"/>
            </a:endParaRPr>
          </a:p>
          <a:p>
            <a:endParaRPr lang="en-SG" sz="1600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8FCD22E5-F504-FC4E-B762-8F81D14C819D}"/>
              </a:ext>
            </a:extLst>
          </p:cNvPr>
          <p:cNvSpPr txBox="1">
            <a:spLocks/>
          </p:cNvSpPr>
          <p:nvPr/>
        </p:nvSpPr>
        <p:spPr>
          <a:xfrm>
            <a:off x="928468" y="2100170"/>
            <a:ext cx="2070015" cy="4645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 err="1">
                <a:solidFill>
                  <a:schemeClr val="accent6"/>
                </a:solidFill>
              </a:rPr>
              <a:t>np_sales_expenses</a:t>
            </a:r>
            <a:endParaRPr lang="en-SG" sz="1600" dirty="0">
              <a:solidFill>
                <a:schemeClr val="accent6"/>
              </a:solidFill>
            </a:endParaRP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7879C0D2-0127-1040-B1E9-5EB2097950AC}"/>
              </a:ext>
            </a:extLst>
          </p:cNvPr>
          <p:cNvSpPr txBox="1">
            <a:spLocks/>
          </p:cNvSpPr>
          <p:nvPr/>
        </p:nvSpPr>
        <p:spPr>
          <a:xfrm>
            <a:off x="2824336" y="2852167"/>
            <a:ext cx="4409728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Syntax: </a:t>
            </a:r>
            <a:r>
              <a:rPr lang="en-SG" sz="1600" dirty="0" err="1">
                <a:latin typeface="Courier" pitchFamily="2" charset="0"/>
              </a:rPr>
              <a:t>nd_array</a:t>
            </a:r>
            <a:r>
              <a:rPr lang="en-SG" sz="1600" dirty="0">
                <a:latin typeface="Courier" pitchFamily="2" charset="0"/>
              </a:rPr>
              <a:t>[ row , column ]</a:t>
            </a: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BFC1AC62-BC16-6F4E-A73B-C6705296B46B}"/>
              </a:ext>
            </a:extLst>
          </p:cNvPr>
          <p:cNvSpPr txBox="1">
            <a:spLocks/>
          </p:cNvSpPr>
          <p:nvPr/>
        </p:nvSpPr>
        <p:spPr>
          <a:xfrm>
            <a:off x="1297500" y="3529353"/>
            <a:ext cx="8123775" cy="10575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Each slicing can be done </a:t>
            </a:r>
            <a:r>
              <a:rPr lang="en-SG" sz="1600" dirty="0">
                <a:solidFill>
                  <a:schemeClr val="accent6"/>
                </a:solidFill>
              </a:rPr>
              <a:t>on both a row and a column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example; Get year1 and year2 sales and expenses: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F09C753-A05C-BA4F-B2C0-E133B8AA3C90}"/>
              </a:ext>
            </a:extLst>
          </p:cNvPr>
          <p:cNvSpPr/>
          <p:nvPr/>
        </p:nvSpPr>
        <p:spPr>
          <a:xfrm>
            <a:off x="3981157" y="2086695"/>
            <a:ext cx="2595981" cy="607750"/>
          </a:xfrm>
          <a:prstGeom prst="rect">
            <a:avLst/>
          </a:prstGeom>
          <a:solidFill>
            <a:schemeClr val="accent6">
              <a:alpha val="3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DCD6C4C-3E06-1946-9289-F4092F664885}"/>
              </a:ext>
            </a:extLst>
          </p:cNvPr>
          <p:cNvSpPr/>
          <p:nvPr/>
        </p:nvSpPr>
        <p:spPr>
          <a:xfrm>
            <a:off x="4069081" y="2000433"/>
            <a:ext cx="1065628" cy="823512"/>
          </a:xfrm>
          <a:prstGeom prst="rect">
            <a:avLst/>
          </a:prstGeom>
          <a:solidFill>
            <a:schemeClr val="accent6">
              <a:alpha val="3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15386A7E-FF16-ED43-BED2-52F3FD9506EB}"/>
              </a:ext>
            </a:extLst>
          </p:cNvPr>
          <p:cNvSpPr txBox="1">
            <a:spLocks/>
          </p:cNvSpPr>
          <p:nvPr/>
        </p:nvSpPr>
        <p:spPr>
          <a:xfrm>
            <a:off x="1297500" y="5604410"/>
            <a:ext cx="8123775" cy="10575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It selects all rows but from column 0 to column 1 (</a:t>
            </a:r>
            <a:r>
              <a:rPr lang="en-SG" sz="1600" dirty="0">
                <a:solidFill>
                  <a:schemeClr val="accent6"/>
                </a:solidFill>
              </a:rPr>
              <a:t>remember the omission rules</a:t>
            </a:r>
            <a:r>
              <a:rPr lang="en-SG" sz="1600" dirty="0">
                <a:solidFill>
                  <a:schemeClr val="tx1"/>
                </a:solidFill>
              </a:rPr>
              <a:t>); the intersection between rows and columns return a 2D NumPy array</a:t>
            </a:r>
          </a:p>
        </p:txBody>
      </p:sp>
    </p:spTree>
    <p:extLst>
      <p:ext uri="{BB962C8B-B14F-4D97-AF65-F5344CB8AC3E}">
        <p14:creationId xmlns:p14="http://schemas.microsoft.com/office/powerpoint/2010/main" val="3308614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Batteries Included – Universal Functions</a:t>
            </a:r>
          </a:p>
        </p:txBody>
      </p: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35BAA29C-873C-3446-AC00-E274BDED831B}"/>
              </a:ext>
            </a:extLst>
          </p:cNvPr>
          <p:cNvSpPr txBox="1">
            <a:spLocks/>
          </p:cNvSpPr>
          <p:nvPr/>
        </p:nvSpPr>
        <p:spPr>
          <a:xfrm>
            <a:off x="1297497" y="1328957"/>
            <a:ext cx="8123775" cy="2075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NumPy built-in functions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Functions operate on NumPy arrays in an element by element fashion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Full List of Universal Functions: </a:t>
            </a:r>
            <a:r>
              <a:rPr lang="en-SG" sz="1600" u="sng" dirty="0">
                <a:solidFill>
                  <a:schemeClr val="hlink"/>
                </a:solidFill>
                <a:hlinkClick r:id="rId4"/>
              </a:rPr>
              <a:t>https://docs.scipy.org/doc/numpy/reference/ufuncs.html</a:t>
            </a:r>
            <a:endParaRPr lang="en-SG" sz="1600" dirty="0"/>
          </a:p>
        </p:txBody>
      </p:sp>
    </p:spTree>
    <p:extLst>
      <p:ext uri="{BB962C8B-B14F-4D97-AF65-F5344CB8AC3E}">
        <p14:creationId xmlns:p14="http://schemas.microsoft.com/office/powerpoint/2010/main" val="1593918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Common useful functions</a:t>
            </a:r>
          </a:p>
        </p:txBody>
      </p:sp>
      <p:graphicFrame>
        <p:nvGraphicFramePr>
          <p:cNvPr id="5" name="Google Shape;346;p31">
            <a:extLst>
              <a:ext uri="{FF2B5EF4-FFF2-40B4-BE49-F238E27FC236}">
                <a16:creationId xmlns:a16="http://schemas.microsoft.com/office/drawing/2014/main" id="{4C80ADBD-602A-034E-BA34-6B35C7F43B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3530954"/>
              </p:ext>
            </p:extLst>
          </p:nvPr>
        </p:nvGraphicFramePr>
        <p:xfrm>
          <a:off x="979514" y="2639179"/>
          <a:ext cx="4091700" cy="31544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5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3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0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g = a - b &lt;or&gt; np.subtract (a,b)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Subtraction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b + a &lt;or&gt; np.add(b,a)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Addition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a / b &lt;or&gt; </a:t>
                      </a:r>
                      <a:r>
                        <a:rPr lang="en" sz="1100" dirty="0" err="1">
                          <a:solidFill>
                            <a:schemeClr val="tx1"/>
                          </a:solidFill>
                        </a:rPr>
                        <a:t>np.divide</a:t>
                      </a: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" sz="1100" dirty="0" err="1">
                          <a:solidFill>
                            <a:schemeClr val="tx1"/>
                          </a:solidFill>
                        </a:rPr>
                        <a:t>a,b</a:t>
                      </a: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Division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 * b &lt;or&gt; np.multiply(a,b)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Multiplication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np.exp(b)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Exponentiation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np.sqrt(b)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Square root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np.sin(a), np.cos(b)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Print sin, cos of an array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a.dot()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Dot product</a:t>
                      </a:r>
                      <a:endParaRPr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Google Shape;348;p31">
            <a:extLst>
              <a:ext uri="{FF2B5EF4-FFF2-40B4-BE49-F238E27FC236}">
                <a16:creationId xmlns:a16="http://schemas.microsoft.com/office/drawing/2014/main" id="{2C20154F-56CD-E84C-BAFA-28C09DF2CD12}"/>
              </a:ext>
            </a:extLst>
          </p:cNvPr>
          <p:cNvSpPr txBox="1">
            <a:spLocks/>
          </p:cNvSpPr>
          <p:nvPr/>
        </p:nvSpPr>
        <p:spPr>
          <a:xfrm>
            <a:off x="6739889" y="2287879"/>
            <a:ext cx="18870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SG" dirty="0">
                <a:solidFill>
                  <a:schemeClr val="accent6"/>
                </a:solidFill>
              </a:rPr>
              <a:t>Aggregate Functions</a:t>
            </a:r>
          </a:p>
        </p:txBody>
      </p:sp>
      <p:graphicFrame>
        <p:nvGraphicFramePr>
          <p:cNvPr id="7" name="Google Shape;349;p31">
            <a:extLst>
              <a:ext uri="{FF2B5EF4-FFF2-40B4-BE49-F238E27FC236}">
                <a16:creationId xmlns:a16="http://schemas.microsoft.com/office/drawing/2014/main" id="{ECAF9FE3-6168-8C4D-9FA0-D6AC649416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5937561"/>
              </p:ext>
            </p:extLst>
          </p:nvPr>
        </p:nvGraphicFramePr>
        <p:xfrm>
          <a:off x="5675039" y="2642879"/>
          <a:ext cx="3842850" cy="34286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91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51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6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a.sum()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Array-wise sum</a:t>
                      </a:r>
                      <a:endParaRPr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 err="1">
                          <a:solidFill>
                            <a:schemeClr val="tx1"/>
                          </a:solidFill>
                        </a:rPr>
                        <a:t>a.min</a:t>
                      </a: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()</a:t>
                      </a:r>
                      <a:endParaRPr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Array-wise minimum value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a.max()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Array-wise maximum value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a.cumsum(axis=0)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Cumulative sum of the elements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a.mean()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Mean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a.median()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Medium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a.corrcoef()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Correlation coefficient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np.std(a)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Standard Deviation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tx1"/>
                          </a:solidFill>
                        </a:rPr>
                        <a:t>a.sort()</a:t>
                      </a:r>
                      <a:endParaRPr sz="110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tx1"/>
                          </a:solidFill>
                        </a:rPr>
                        <a:t>Sort an array</a:t>
                      </a:r>
                      <a:endParaRPr sz="110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" name="Google Shape;350;p31">
            <a:extLst>
              <a:ext uri="{FF2B5EF4-FFF2-40B4-BE49-F238E27FC236}">
                <a16:creationId xmlns:a16="http://schemas.microsoft.com/office/drawing/2014/main" id="{1B6E6211-82FF-4B44-B3AF-54FE1F108ED7}"/>
              </a:ext>
            </a:extLst>
          </p:cNvPr>
          <p:cNvSpPr txBox="1">
            <a:spLocks/>
          </p:cNvSpPr>
          <p:nvPr/>
        </p:nvSpPr>
        <p:spPr>
          <a:xfrm>
            <a:off x="1853070" y="2297379"/>
            <a:ext cx="19689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SG" dirty="0">
                <a:solidFill>
                  <a:schemeClr val="accent6"/>
                </a:solidFill>
              </a:rPr>
              <a:t>Arithmetic Operations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E4B187-459C-BD4C-A6D3-7221E42BDC77}"/>
              </a:ext>
            </a:extLst>
          </p:cNvPr>
          <p:cNvSpPr/>
          <p:nvPr/>
        </p:nvSpPr>
        <p:spPr>
          <a:xfrm>
            <a:off x="938158" y="6222986"/>
            <a:ext cx="857973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200" dirty="0">
                <a:solidFill>
                  <a:schemeClr val="tx1"/>
                </a:solidFill>
              </a:rPr>
              <a:t>Cheat sheet  list: </a:t>
            </a:r>
            <a:r>
              <a:rPr lang="en" sz="1200" u="sng" dirty="0">
                <a:solidFill>
                  <a:schemeClr val="hlink"/>
                </a:solidFill>
                <a:hlinkClick r:id="rId4"/>
              </a:rPr>
              <a:t>https://github.com/abhat222/Data-Science--Cheat-Sheet/blob/master/Python/PythonForDataScience.pdf</a:t>
            </a:r>
            <a:r>
              <a:rPr lang="en" sz="1200" dirty="0"/>
              <a:t> </a:t>
            </a:r>
            <a:endParaRPr lang="en-US" sz="1200" dirty="0"/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5B535FCC-D896-A44B-AEF4-EC2F90218CBD}"/>
              </a:ext>
            </a:extLst>
          </p:cNvPr>
          <p:cNvSpPr txBox="1">
            <a:spLocks/>
          </p:cNvSpPr>
          <p:nvPr/>
        </p:nvSpPr>
        <p:spPr>
          <a:xfrm>
            <a:off x="1297497" y="1202348"/>
            <a:ext cx="8123775" cy="943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Arithmetic operations can be applied directly between 2 </a:t>
            </a:r>
            <a:r>
              <a:rPr lang="en-SG" sz="1600" dirty="0" err="1">
                <a:solidFill>
                  <a:schemeClr val="tx1"/>
                </a:solidFill>
              </a:rPr>
              <a:t>ndarrays</a:t>
            </a:r>
            <a:r>
              <a:rPr lang="en-SG" sz="1600" dirty="0">
                <a:solidFill>
                  <a:schemeClr val="tx1"/>
                </a:solidFill>
              </a:rPr>
              <a:t> or with NumPy universal functions:</a:t>
            </a:r>
            <a:endParaRPr lang="en-SG" sz="1600" dirty="0"/>
          </a:p>
        </p:txBody>
      </p:sp>
    </p:spTree>
    <p:extLst>
      <p:ext uri="{BB962C8B-B14F-4D97-AF65-F5344CB8AC3E}">
        <p14:creationId xmlns:p14="http://schemas.microsoft.com/office/powerpoint/2010/main" val="15625134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Generating arrays with NumPy – Advanced Topic</a:t>
            </a:r>
          </a:p>
        </p:txBody>
      </p:sp>
      <p:sp>
        <p:nvSpPr>
          <p:cNvPr id="12" name="Google Shape;148;p15">
            <a:extLst>
              <a:ext uri="{FF2B5EF4-FFF2-40B4-BE49-F238E27FC236}">
                <a16:creationId xmlns:a16="http://schemas.microsoft.com/office/drawing/2014/main" id="{5B535FCC-D896-A44B-AEF4-EC2F90218CBD}"/>
              </a:ext>
            </a:extLst>
          </p:cNvPr>
          <p:cNvSpPr txBox="1">
            <a:spLocks/>
          </p:cNvSpPr>
          <p:nvPr/>
        </p:nvSpPr>
        <p:spPr>
          <a:xfrm>
            <a:off x="1297500" y="1307851"/>
            <a:ext cx="8123775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Generating random arrays is a common use case for testing </a:t>
            </a:r>
            <a:r>
              <a:rPr lang="en-SG" sz="1600" dirty="0">
                <a:solidFill>
                  <a:schemeClr val="accent6"/>
                </a:solidFill>
              </a:rPr>
              <a:t>Machine Learning algorithms</a:t>
            </a:r>
            <a:endParaRPr lang="en-SG" sz="1600" dirty="0">
              <a:solidFill>
                <a:schemeClr val="tx1"/>
              </a:solidFill>
            </a:endParaRPr>
          </a:p>
        </p:txBody>
      </p:sp>
      <p:sp>
        <p:nvSpPr>
          <p:cNvPr id="11" name="Google Shape;356;p32">
            <a:extLst>
              <a:ext uri="{FF2B5EF4-FFF2-40B4-BE49-F238E27FC236}">
                <a16:creationId xmlns:a16="http://schemas.microsoft.com/office/drawing/2014/main" id="{64910EB5-0157-BF4A-8730-60350E3A70FC}"/>
              </a:ext>
            </a:extLst>
          </p:cNvPr>
          <p:cNvSpPr txBox="1">
            <a:spLocks/>
          </p:cNvSpPr>
          <p:nvPr/>
        </p:nvSpPr>
        <p:spPr>
          <a:xfrm>
            <a:off x="714004" y="2999264"/>
            <a:ext cx="4053000" cy="23325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Generate 3 rows, 4 columns 0 element array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</a:t>
            </a:r>
            <a:r>
              <a:rPr lang="en-SG" sz="1100" dirty="0" err="1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np.ones</a:t>
            </a: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() 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100" dirty="0" err="1">
                <a:latin typeface="Courier New"/>
                <a:ea typeface="Courier New"/>
                <a:cs typeface="Courier New"/>
                <a:sym typeface="Courier New"/>
              </a:rPr>
              <a:t>np.zeros</a:t>
            </a: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((3,4)) 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array([[0., 0., 0., 0.],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    [0., 0., 0., 0.],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    [0., 0., 0., 0.]])</a:t>
            </a:r>
          </a:p>
          <a:p>
            <a:pPr>
              <a:lnSpc>
                <a:spcPct val="114000"/>
              </a:lnSpc>
            </a:pPr>
            <a:endParaRPr lang="en-SG"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Array of evenly spaced value (step value)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d = </a:t>
            </a:r>
            <a:r>
              <a:rPr lang="en-SG" sz="1100" dirty="0" err="1">
                <a:latin typeface="Courier New"/>
                <a:ea typeface="Courier New"/>
                <a:cs typeface="Courier New"/>
                <a:sym typeface="Courier New"/>
              </a:rPr>
              <a:t>np.arange</a:t>
            </a: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(10,25,5)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d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array([10, 15, 20])</a:t>
            </a:r>
          </a:p>
        </p:txBody>
      </p:sp>
      <p:sp>
        <p:nvSpPr>
          <p:cNvPr id="13" name="Google Shape;357;p32">
            <a:extLst>
              <a:ext uri="{FF2B5EF4-FFF2-40B4-BE49-F238E27FC236}">
                <a16:creationId xmlns:a16="http://schemas.microsoft.com/office/drawing/2014/main" id="{3039C19D-167B-B543-B782-ACDCEE1EA672}"/>
              </a:ext>
            </a:extLst>
          </p:cNvPr>
          <p:cNvSpPr txBox="1">
            <a:spLocks/>
          </p:cNvSpPr>
          <p:nvPr/>
        </p:nvSpPr>
        <p:spPr>
          <a:xfrm>
            <a:off x="4951229" y="2999264"/>
            <a:ext cx="4660200" cy="23325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Constant array 2 rows 2 columns with value 7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100" dirty="0" err="1">
                <a:latin typeface="Courier New"/>
                <a:ea typeface="Courier New"/>
                <a:cs typeface="Courier New"/>
                <a:sym typeface="Courier New"/>
              </a:rPr>
              <a:t>np.full</a:t>
            </a: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((2,2),7)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array([[7, 7],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rgbClr val="B7B7B7"/>
                </a:solidFill>
                <a:latin typeface="Courier New"/>
                <a:ea typeface="Courier New"/>
                <a:cs typeface="Courier New"/>
                <a:sym typeface="Courier New"/>
              </a:rPr>
              <a:t>       [7, 7]])</a:t>
            </a:r>
          </a:p>
          <a:p>
            <a:pPr>
              <a:lnSpc>
                <a:spcPct val="114000"/>
              </a:lnSpc>
            </a:pPr>
            <a:endParaRPr lang="en-SG" sz="1100" dirty="0">
              <a:solidFill>
                <a:schemeClr val="lt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Create an array with random values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100" dirty="0" err="1">
                <a:latin typeface="Courier New"/>
                <a:ea typeface="Courier New"/>
                <a:cs typeface="Courier New"/>
                <a:sym typeface="Courier New"/>
              </a:rPr>
              <a:t>np.random.random</a:t>
            </a: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((2,2))</a:t>
            </a:r>
          </a:p>
          <a:p>
            <a:pPr>
              <a:lnSpc>
                <a:spcPct val="114000"/>
              </a:lnSpc>
            </a:pPr>
            <a:endParaRPr lang="en-SG" sz="11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r>
              <a:rPr lang="en-SG" sz="11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Generate 5000 samples with mean 1.75 and std 0.20</a:t>
            </a:r>
          </a:p>
          <a:p>
            <a:pPr>
              <a:lnSpc>
                <a:spcPct val="114000"/>
              </a:lnSpc>
            </a:pP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100" dirty="0" err="1">
                <a:latin typeface="Courier New"/>
                <a:ea typeface="Courier New"/>
                <a:cs typeface="Courier New"/>
                <a:sym typeface="Courier New"/>
              </a:rPr>
              <a:t>np.random.normal</a:t>
            </a:r>
            <a:r>
              <a:rPr lang="en-SG" sz="1100" dirty="0">
                <a:latin typeface="Courier New"/>
                <a:ea typeface="Courier New"/>
                <a:cs typeface="Courier New"/>
                <a:sym typeface="Courier New"/>
              </a:rPr>
              <a:t>(1.75, 0.20, 5000)</a:t>
            </a:r>
          </a:p>
          <a:p>
            <a:pPr>
              <a:lnSpc>
                <a:spcPct val="114000"/>
              </a:lnSpc>
            </a:pPr>
            <a:endParaRPr lang="en-SG" sz="11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58386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NumPy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Recap</a:t>
            </a: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4CDD298A-8D37-1142-B165-231923553F51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2209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NumPy – Numerical Python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Highly efficient homogenous array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Comes with many useful built-in functions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Requires less code/effort to perform complex operations on array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</p:spTree>
    <p:extLst>
      <p:ext uri="{BB962C8B-B14F-4D97-AF65-F5344CB8AC3E}">
        <p14:creationId xmlns:p14="http://schemas.microsoft.com/office/powerpoint/2010/main" val="26771572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2840620" y="2951618"/>
            <a:ext cx="4377159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2800" dirty="0"/>
              <a:t>NumPy</a:t>
            </a:r>
          </a:p>
          <a:p>
            <a:pPr algn="ctr"/>
            <a:r>
              <a:rPr lang="en-AU" sz="1600" dirty="0">
                <a:solidFill>
                  <a:schemeClr val="accent6"/>
                </a:solidFill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1188745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Why Python?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Programming Fundamentals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BEE5695-F833-6941-A846-709D786238B2}"/>
              </a:ext>
            </a:extLst>
          </p:cNvPr>
          <p:cNvSpPr txBox="1">
            <a:spLocks/>
          </p:cNvSpPr>
          <p:nvPr/>
        </p:nvSpPr>
        <p:spPr>
          <a:xfrm>
            <a:off x="1297500" y="1598136"/>
            <a:ext cx="7778700" cy="41640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Programming languages typically come in two flavors: </a:t>
            </a:r>
            <a:r>
              <a:rPr lang="en-US" sz="1600" dirty="0">
                <a:solidFill>
                  <a:schemeClr val="accent6"/>
                </a:solidFill>
              </a:rPr>
              <a:t>Compiled</a:t>
            </a:r>
            <a:r>
              <a:rPr lang="en-US" sz="1600" dirty="0">
                <a:solidFill>
                  <a:schemeClr val="tx1"/>
                </a:solidFill>
              </a:rPr>
              <a:t> and </a:t>
            </a:r>
            <a:r>
              <a:rPr lang="en-US" sz="1600" dirty="0">
                <a:solidFill>
                  <a:schemeClr val="accent6"/>
                </a:solidFill>
              </a:rPr>
              <a:t>Interpreted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6"/>
                </a:solidFill>
              </a:rPr>
              <a:t>Compiled</a:t>
            </a:r>
            <a:r>
              <a:rPr lang="en-US" sz="1600" dirty="0">
                <a:solidFill>
                  <a:schemeClr val="tx1"/>
                </a:solidFill>
              </a:rPr>
              <a:t> languages need to be converted to machine language </a:t>
            </a:r>
            <a:r>
              <a:rPr lang="en-US" sz="1600" dirty="0">
                <a:solidFill>
                  <a:schemeClr val="accent6"/>
                </a:solidFill>
              </a:rPr>
              <a:t>before they run, interpreted</a:t>
            </a:r>
            <a:r>
              <a:rPr lang="en-US" sz="1600" dirty="0">
                <a:solidFill>
                  <a:schemeClr val="tx1"/>
                </a:solidFill>
              </a:rPr>
              <a:t> languages can be converted to machine languages </a:t>
            </a:r>
            <a:r>
              <a:rPr lang="en-US" sz="1600" dirty="0">
                <a:solidFill>
                  <a:schemeClr val="accent6"/>
                </a:solidFill>
              </a:rPr>
              <a:t>as they run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6"/>
                </a:solidFill>
              </a:rPr>
              <a:t>JavaScript</a:t>
            </a:r>
            <a:r>
              <a:rPr lang="en-US" sz="1600" dirty="0">
                <a:solidFill>
                  <a:schemeClr val="tx1"/>
                </a:solidFill>
              </a:rPr>
              <a:t> is the language the web runs on, and it is an example of an interpreted language. It loads the webpage </a:t>
            </a:r>
            <a:r>
              <a:rPr lang="en-US" sz="1600" dirty="0">
                <a:solidFill>
                  <a:schemeClr val="accent6"/>
                </a:solidFill>
              </a:rPr>
              <a:t>on the fly </a:t>
            </a:r>
            <a:r>
              <a:rPr lang="en-US" sz="1600" dirty="0">
                <a:solidFill>
                  <a:schemeClr val="tx1"/>
                </a:solidFill>
              </a:rPr>
              <a:t>in your browser, imagine if you had to download each website onto your computer to run it first?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Python also traditionally is an </a:t>
            </a:r>
            <a:r>
              <a:rPr lang="en-US" sz="1600" dirty="0">
                <a:solidFill>
                  <a:schemeClr val="accent6"/>
                </a:solidFill>
              </a:rPr>
              <a:t>interpreted</a:t>
            </a:r>
            <a:r>
              <a:rPr lang="en-US" sz="1600" dirty="0">
                <a:solidFill>
                  <a:schemeClr val="tx1"/>
                </a:solidFill>
              </a:rPr>
              <a:t> language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In data science and analytics, you are constantly making </a:t>
            </a:r>
            <a:r>
              <a:rPr lang="en-US" sz="1600" dirty="0">
                <a:solidFill>
                  <a:schemeClr val="accent6"/>
                </a:solidFill>
              </a:rPr>
              <a:t>changes to your code</a:t>
            </a:r>
            <a:r>
              <a:rPr lang="en-US" sz="1600" dirty="0">
                <a:solidFill>
                  <a:schemeClr val="tx1"/>
                </a:solidFill>
              </a:rPr>
              <a:t>, thus it’s a lot more convenient to use an </a:t>
            </a:r>
            <a:r>
              <a:rPr lang="en-US" sz="1600" dirty="0">
                <a:solidFill>
                  <a:schemeClr val="accent6"/>
                </a:solidFill>
              </a:rPr>
              <a:t>interpreted</a:t>
            </a:r>
            <a:r>
              <a:rPr lang="en-US" sz="1600" dirty="0">
                <a:solidFill>
                  <a:schemeClr val="tx1"/>
                </a:solidFill>
              </a:rPr>
              <a:t> language as it’s very easy to update and adjust on the fly</a:t>
            </a:r>
          </a:p>
        </p:txBody>
      </p:sp>
    </p:spTree>
    <p:extLst>
      <p:ext uri="{BB962C8B-B14F-4D97-AF65-F5344CB8AC3E}">
        <p14:creationId xmlns:p14="http://schemas.microsoft.com/office/powerpoint/2010/main" val="31390071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Pandas and Data Frames</a:t>
            </a:r>
          </a:p>
        </p:txBody>
      </p:sp>
    </p:spTree>
    <p:extLst>
      <p:ext uri="{BB962C8B-B14F-4D97-AF65-F5344CB8AC3E}">
        <p14:creationId xmlns:p14="http://schemas.microsoft.com/office/powerpoint/2010/main" val="17482896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B0739D3-8CD9-8242-9BEB-DC78C532B5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611" y="1177429"/>
            <a:ext cx="6576549" cy="437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5625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What is Pandas used for?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13D5055F-2DB3-D549-9764-9F14082B834D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Pandas</a:t>
            </a:r>
            <a:r>
              <a:rPr lang="en-SG" sz="1600" dirty="0"/>
              <a:t> is a python </a:t>
            </a:r>
            <a:r>
              <a:rPr lang="en-SG" sz="1600" dirty="0">
                <a:solidFill>
                  <a:schemeClr val="accent6"/>
                </a:solidFill>
              </a:rPr>
              <a:t>library</a:t>
            </a:r>
            <a:r>
              <a:rPr lang="en-SG" sz="1600" dirty="0"/>
              <a:t> that extends on the power of </a:t>
            </a:r>
            <a:r>
              <a:rPr lang="en-SG" sz="1600" dirty="0">
                <a:solidFill>
                  <a:schemeClr val="accent6"/>
                </a:solidFill>
              </a:rPr>
              <a:t>NumPy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Pandas</a:t>
            </a:r>
            <a:r>
              <a:rPr lang="en-SG" sz="1600" dirty="0">
                <a:solidFill>
                  <a:schemeClr val="tx1"/>
                </a:solidFill>
              </a:rPr>
              <a:t> allows you to </a:t>
            </a:r>
            <a:r>
              <a:rPr lang="en-SG" sz="1600" dirty="0">
                <a:solidFill>
                  <a:schemeClr val="accent6"/>
                </a:solidFill>
              </a:rPr>
              <a:t>manipulate</a:t>
            </a:r>
            <a:r>
              <a:rPr lang="en-SG" sz="1600" dirty="0">
                <a:solidFill>
                  <a:schemeClr val="tx1"/>
                </a:solidFill>
              </a:rPr>
              <a:t> and </a:t>
            </a:r>
            <a:r>
              <a:rPr lang="en-SG" sz="1600" dirty="0">
                <a:solidFill>
                  <a:schemeClr val="accent6"/>
                </a:solidFill>
              </a:rPr>
              <a:t>visualise</a:t>
            </a:r>
            <a:r>
              <a:rPr lang="en-SG" sz="1600" dirty="0">
                <a:solidFill>
                  <a:schemeClr val="tx1"/>
                </a:solidFill>
              </a:rPr>
              <a:t> world data </a:t>
            </a:r>
            <a:r>
              <a:rPr lang="en-SG" sz="1600" dirty="0">
                <a:solidFill>
                  <a:schemeClr val="accent6"/>
                </a:solidFill>
              </a:rPr>
              <a:t>easily</a:t>
            </a:r>
            <a:r>
              <a:rPr lang="en-SG" sz="1600" dirty="0">
                <a:solidFill>
                  <a:schemeClr val="tx1"/>
                </a:solidFill>
              </a:rPr>
              <a:t> by loading it into a </a:t>
            </a:r>
            <a:r>
              <a:rPr lang="en-SG" sz="1600" dirty="0">
                <a:solidFill>
                  <a:schemeClr val="accent6"/>
                </a:solidFill>
              </a:rPr>
              <a:t>data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frame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A </a:t>
            </a:r>
            <a:r>
              <a:rPr lang="en-SG" sz="1600" dirty="0">
                <a:solidFill>
                  <a:schemeClr val="accent6"/>
                </a:solidFill>
              </a:rPr>
              <a:t>data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frame</a:t>
            </a:r>
            <a:r>
              <a:rPr lang="en-SG" sz="1600" dirty="0">
                <a:solidFill>
                  <a:schemeClr val="tx1"/>
                </a:solidFill>
              </a:rPr>
              <a:t> is like an excel workbook, it holds many different interesting data points </a:t>
            </a:r>
            <a:r>
              <a:rPr lang="en-SG" sz="1600" dirty="0">
                <a:solidFill>
                  <a:schemeClr val="accent6"/>
                </a:solidFill>
              </a:rPr>
              <a:t>in rows and columns</a:t>
            </a:r>
            <a:r>
              <a:rPr lang="en-SG" sz="1600" dirty="0">
                <a:solidFill>
                  <a:schemeClr val="tx1"/>
                </a:solidFill>
              </a:rPr>
              <a:t>, and it can store </a:t>
            </a:r>
            <a:r>
              <a:rPr lang="en-SG" sz="1600" dirty="0">
                <a:solidFill>
                  <a:schemeClr val="accent6"/>
                </a:solidFill>
              </a:rPr>
              <a:t>different data types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example, if you wanted to explore credit card transactions to do </a:t>
            </a:r>
            <a:r>
              <a:rPr lang="en-SG" sz="1600" dirty="0">
                <a:solidFill>
                  <a:schemeClr val="accent6"/>
                </a:solidFill>
              </a:rPr>
              <a:t>predictions</a:t>
            </a:r>
            <a:r>
              <a:rPr lang="en-SG" sz="1600" dirty="0">
                <a:solidFill>
                  <a:schemeClr val="tx1"/>
                </a:solidFill>
              </a:rPr>
              <a:t>, you will have thousands of rows of data, and many </a:t>
            </a:r>
            <a:r>
              <a:rPr lang="en-SG" sz="1600" dirty="0">
                <a:solidFill>
                  <a:schemeClr val="accent6"/>
                </a:solidFill>
              </a:rPr>
              <a:t>different columns </a:t>
            </a:r>
            <a:r>
              <a:rPr lang="en-SG" sz="1600" dirty="0">
                <a:solidFill>
                  <a:schemeClr val="tx1"/>
                </a:solidFill>
              </a:rPr>
              <a:t>(Name, ID, Description, Vendor, Amount, Date and Time, Gender, Age, Marital Status, Education, Location, etc…)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example; maybe you want to </a:t>
            </a:r>
            <a:r>
              <a:rPr lang="en-SG" sz="1600" dirty="0">
                <a:solidFill>
                  <a:schemeClr val="accent6"/>
                </a:solidFill>
              </a:rPr>
              <a:t>explore</a:t>
            </a:r>
            <a:r>
              <a:rPr lang="en-SG" sz="1600" dirty="0">
                <a:solidFill>
                  <a:schemeClr val="tx1"/>
                </a:solidFill>
              </a:rPr>
              <a:t> credit card default rates for married couples vs non-married couples. </a:t>
            </a:r>
            <a:r>
              <a:rPr lang="en-SG" sz="1600" dirty="0">
                <a:solidFill>
                  <a:schemeClr val="accent6"/>
                </a:solidFill>
              </a:rPr>
              <a:t>Pandas</a:t>
            </a:r>
            <a:r>
              <a:rPr lang="en-SG" sz="1600" dirty="0">
                <a:solidFill>
                  <a:schemeClr val="tx1"/>
                </a:solidFill>
              </a:rPr>
              <a:t> makes it very easy to extract and group your dataset by those categories. Without </a:t>
            </a:r>
            <a:r>
              <a:rPr lang="en-SG" sz="1600" dirty="0">
                <a:solidFill>
                  <a:schemeClr val="accent6"/>
                </a:solidFill>
              </a:rPr>
              <a:t>Pandas</a:t>
            </a:r>
            <a:r>
              <a:rPr lang="en-SG" sz="1600" dirty="0">
                <a:solidFill>
                  <a:schemeClr val="tx1"/>
                </a:solidFill>
              </a:rPr>
              <a:t> you’d have to write a lot of code.</a:t>
            </a:r>
            <a:endParaRPr lang="en-SG" sz="1600" dirty="0">
              <a:solidFill>
                <a:schemeClr val="accent6"/>
              </a:solidFill>
            </a:endParaRP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4163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Introduction</a:t>
            </a: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4CDD298A-8D37-1142-B165-231923553F51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2209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2D NumPy array – only one data type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Pandas – High level data manipulation tools – can contain multiple data types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Pandas also comes with many useful built-in functions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Data Frame – 2D with both flexible row indices and flexible column names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/>
              <a:t>Import data from sources: CSV, JSON, Excel, SQL, Parquet and many more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en-SG" sz="1600" dirty="0"/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pic>
        <p:nvPicPr>
          <p:cNvPr id="5" name="Google Shape;441;p42">
            <a:extLst>
              <a:ext uri="{FF2B5EF4-FFF2-40B4-BE49-F238E27FC236}">
                <a16:creationId xmlns:a16="http://schemas.microsoft.com/office/drawing/2014/main" id="{EBE0BD01-D11E-DB42-A5ED-6F77D3A2DC5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45042"/>
          <a:stretch/>
        </p:blipFill>
        <p:spPr>
          <a:xfrm>
            <a:off x="637125" y="3954484"/>
            <a:ext cx="2940609" cy="2002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442;p42">
            <a:extLst>
              <a:ext uri="{FF2B5EF4-FFF2-40B4-BE49-F238E27FC236}">
                <a16:creationId xmlns:a16="http://schemas.microsoft.com/office/drawing/2014/main" id="{14562F8A-3A14-5B48-BB2B-EDD43E502781}"/>
              </a:ext>
            </a:extLst>
          </p:cNvPr>
          <p:cNvSpPr txBox="1">
            <a:spLocks/>
          </p:cNvSpPr>
          <p:nvPr/>
        </p:nvSpPr>
        <p:spPr>
          <a:xfrm>
            <a:off x="3897227" y="3971680"/>
            <a:ext cx="5524048" cy="20025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000"/>
              </a:lnSpc>
            </a:pPr>
            <a:r>
              <a:rPr lang="en-SG" sz="1000" dirty="0">
                <a:latin typeface="Courier New"/>
                <a:ea typeface="Courier New"/>
                <a:cs typeface="Courier New"/>
                <a:sym typeface="Courier New"/>
              </a:rPr>
              <a:t>&gt;&gt;&gt; data = {'Country': ['Belgium', 'India', 'Brazil'],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latin typeface="Courier New"/>
                <a:ea typeface="Courier New"/>
                <a:cs typeface="Courier New"/>
                <a:sym typeface="Courier New"/>
              </a:rPr>
              <a:t>            'Capital' : ['Brussels', 'New Delhi', 'Brasilia'],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latin typeface="Courier New"/>
                <a:ea typeface="Courier New"/>
                <a:cs typeface="Courier New"/>
                <a:sym typeface="Courier New"/>
              </a:rPr>
              <a:t>            'Population': [11190846, 1303171035, 207847528]}</a:t>
            </a:r>
          </a:p>
          <a:p>
            <a:pPr>
              <a:lnSpc>
                <a:spcPct val="114000"/>
              </a:lnSpc>
            </a:pPr>
            <a:endParaRPr lang="en-SG" sz="10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r>
              <a:rPr lang="en-SG" sz="1000" dirty="0"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000" dirty="0" err="1">
                <a:latin typeface="Courier New"/>
                <a:ea typeface="Courier New"/>
                <a:cs typeface="Courier New"/>
                <a:sym typeface="Courier New"/>
              </a:rPr>
              <a:t>pd.DataFrame</a:t>
            </a:r>
            <a:r>
              <a:rPr lang="en-SG" sz="1000" dirty="0">
                <a:latin typeface="Courier New"/>
                <a:ea typeface="Courier New"/>
                <a:cs typeface="Courier New"/>
                <a:sym typeface="Courier New"/>
              </a:rPr>
              <a:t>(data, columns=['Country', 'Capital', 'Population'])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Country    Capital  Population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0  Belgium   Brussels    11190846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1    India  New Delhi  1303171035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2   Brazil   Brasilia   207847528</a:t>
            </a:r>
          </a:p>
          <a:p>
            <a:pPr>
              <a:lnSpc>
                <a:spcPct val="114000"/>
              </a:lnSpc>
            </a:pPr>
            <a:endParaRPr lang="en-SG" sz="1000" dirty="0"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endParaRPr lang="en-SG" sz="1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876956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Use Pandas: Selecting Element</a:t>
            </a:r>
          </a:p>
        </p:txBody>
      </p:sp>
      <p:sp>
        <p:nvSpPr>
          <p:cNvPr id="8" name="Google Shape;148;p15">
            <a:extLst>
              <a:ext uri="{FF2B5EF4-FFF2-40B4-BE49-F238E27FC236}">
                <a16:creationId xmlns:a16="http://schemas.microsoft.com/office/drawing/2014/main" id="{6885854E-F283-2F4B-BEE0-8C0ED17CBE2B}"/>
              </a:ext>
            </a:extLst>
          </p:cNvPr>
          <p:cNvSpPr txBox="1">
            <a:spLocks/>
          </p:cNvSpPr>
          <p:nvPr/>
        </p:nvSpPr>
        <p:spPr>
          <a:xfrm>
            <a:off x="1297499" y="1492351"/>
            <a:ext cx="8123775" cy="4184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import pandas as pd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989807A-6CEF-5844-8C7C-F87E164AC6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3758330"/>
              </p:ext>
            </p:extLst>
          </p:nvPr>
        </p:nvGraphicFramePr>
        <p:xfrm>
          <a:off x="622250" y="2257616"/>
          <a:ext cx="5356519" cy="1722672"/>
        </p:xfrm>
        <a:graphic>
          <a:graphicData uri="http://schemas.openxmlformats.org/drawingml/2006/table">
            <a:tbl>
              <a:tblPr firstRow="1" bandRow="1"/>
              <a:tblGrid>
                <a:gridCol w="1183825">
                  <a:extLst>
                    <a:ext uri="{9D8B030D-6E8A-4147-A177-3AD203B41FA5}">
                      <a16:colId xmlns:a16="http://schemas.microsoft.com/office/drawing/2014/main" val="2926601585"/>
                    </a:ext>
                  </a:extLst>
                </a:gridCol>
                <a:gridCol w="4172694">
                  <a:extLst>
                    <a:ext uri="{9D8B030D-6E8A-4147-A177-3AD203B41FA5}">
                      <a16:colId xmlns:a16="http://schemas.microsoft.com/office/drawing/2014/main" val="3450400767"/>
                    </a:ext>
                  </a:extLst>
                </a:gridCol>
              </a:tblGrid>
              <a:tr h="254912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Method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3637856"/>
                  </a:ext>
                </a:extLst>
              </a:tr>
              <a:tr h="304337"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tx1"/>
                          </a:solidFill>
                        </a:rPr>
                        <a:t>iloc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[]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Select by Position, multiple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303553"/>
                  </a:ext>
                </a:extLst>
              </a:tr>
              <a:tr h="362795"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tx1"/>
                          </a:solidFill>
                        </a:rPr>
                        <a:t>iat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[]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Select by Position, single value, much faster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415908"/>
                  </a:ext>
                </a:extLst>
              </a:tr>
              <a:tr h="304337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loc[]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Select by Label, multiple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220547"/>
                  </a:ext>
                </a:extLst>
              </a:tr>
              <a:tr h="354037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at[]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Select by Label, single value, much faster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699525"/>
                  </a:ext>
                </a:extLst>
              </a:tr>
            </a:tbl>
          </a:graphicData>
        </a:graphic>
      </p:graphicFrame>
      <p:sp>
        <p:nvSpPr>
          <p:cNvPr id="11" name="Google Shape;449;p43">
            <a:extLst>
              <a:ext uri="{FF2B5EF4-FFF2-40B4-BE49-F238E27FC236}">
                <a16:creationId xmlns:a16="http://schemas.microsoft.com/office/drawing/2014/main" id="{C427E98F-92FF-A84F-9BE0-0C00C22FEB55}"/>
              </a:ext>
            </a:extLst>
          </p:cNvPr>
          <p:cNvSpPr txBox="1"/>
          <p:nvPr/>
        </p:nvSpPr>
        <p:spPr>
          <a:xfrm>
            <a:off x="6235259" y="2591203"/>
            <a:ext cx="3075600" cy="9909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Country    Capital  Population</a:t>
            </a:r>
            <a:endParaRPr sz="11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0  Belgium   Brussels    11190846</a:t>
            </a:r>
            <a:endParaRPr sz="11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1    India  New Delhi  1303171035</a:t>
            </a:r>
            <a:endParaRPr sz="11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2   Brazil   Brasilia   207847528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14" name="Google Shape;148;p15">
            <a:extLst>
              <a:ext uri="{FF2B5EF4-FFF2-40B4-BE49-F238E27FC236}">
                <a16:creationId xmlns:a16="http://schemas.microsoft.com/office/drawing/2014/main" id="{A10E66D4-1E2B-FE41-A05F-FD5DCC49A427}"/>
              </a:ext>
            </a:extLst>
          </p:cNvPr>
          <p:cNvSpPr txBox="1">
            <a:spLocks/>
          </p:cNvSpPr>
          <p:nvPr/>
        </p:nvSpPr>
        <p:spPr>
          <a:xfrm>
            <a:off x="6601019" y="2129394"/>
            <a:ext cx="2619949" cy="5705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SG" sz="1600" dirty="0">
                <a:solidFill>
                  <a:schemeClr val="tx1"/>
                </a:solidFill>
              </a:rPr>
              <a:t>Data Frame – </a:t>
            </a:r>
            <a:r>
              <a:rPr lang="en-SG" sz="1600" dirty="0" err="1">
                <a:solidFill>
                  <a:schemeClr val="tx1"/>
                </a:solidFill>
              </a:rPr>
              <a:t>pd_df</a:t>
            </a:r>
            <a:endParaRPr lang="en-SG" sz="1600" dirty="0"/>
          </a:p>
        </p:txBody>
      </p:sp>
      <p:sp>
        <p:nvSpPr>
          <p:cNvPr id="15" name="Google Shape;148;p15">
            <a:extLst>
              <a:ext uri="{FF2B5EF4-FFF2-40B4-BE49-F238E27FC236}">
                <a16:creationId xmlns:a16="http://schemas.microsoft.com/office/drawing/2014/main" id="{C762E9BF-99BC-7C44-B715-2A8971DFCF8F}"/>
              </a:ext>
            </a:extLst>
          </p:cNvPr>
          <p:cNvSpPr txBox="1">
            <a:spLocks/>
          </p:cNvSpPr>
          <p:nvPr/>
        </p:nvSpPr>
        <p:spPr>
          <a:xfrm>
            <a:off x="2824336" y="3832757"/>
            <a:ext cx="4870692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  <a:p>
            <a:r>
              <a:rPr lang="en-SG" sz="1600" dirty="0">
                <a:latin typeface="Courier" pitchFamily="2" charset="0"/>
              </a:rPr>
              <a:t>Syntax: </a:t>
            </a:r>
            <a:r>
              <a:rPr lang="en-SG" sz="1600" dirty="0" err="1">
                <a:latin typeface="Courier" pitchFamily="2" charset="0"/>
              </a:rPr>
              <a:t>nd_array</a:t>
            </a:r>
            <a:r>
              <a:rPr lang="en-SG" sz="1600" dirty="0">
                <a:latin typeface="Courier" pitchFamily="2" charset="0"/>
              </a:rPr>
              <a:t>[ row , column ]</a:t>
            </a:r>
          </a:p>
          <a:p>
            <a:r>
              <a:rPr lang="en-SG" sz="1600" dirty="0">
                <a:latin typeface="Courier" pitchFamily="2" charset="0"/>
              </a:rPr>
              <a:t>        </a:t>
            </a:r>
            <a:r>
              <a:rPr lang="en-SG" sz="1600" dirty="0" err="1">
                <a:latin typeface="Courier" pitchFamily="2" charset="0"/>
              </a:rPr>
              <a:t>pd_dict.loc</a:t>
            </a:r>
            <a:r>
              <a:rPr lang="en-SG" sz="1600" dirty="0">
                <a:latin typeface="Courier" pitchFamily="2" charset="0"/>
              </a:rPr>
              <a:t>[ row, column ]</a:t>
            </a:r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7E281F27-6663-8C4E-BFBD-DD14D6B17937}"/>
              </a:ext>
            </a:extLst>
          </p:cNvPr>
          <p:cNvSpPr txBox="1">
            <a:spLocks/>
          </p:cNvSpPr>
          <p:nvPr/>
        </p:nvSpPr>
        <p:spPr>
          <a:xfrm>
            <a:off x="967312" y="4788066"/>
            <a:ext cx="8123775" cy="14061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latin typeface="Courier" pitchFamily="2" charset="0"/>
              </a:rPr>
              <a:t>In []: </a:t>
            </a:r>
            <a:r>
              <a:rPr lang="en-SG" sz="1600" dirty="0" err="1">
                <a:latin typeface="Courier" pitchFamily="2" charset="0"/>
              </a:rPr>
              <a:t>pd_df.loc</a:t>
            </a:r>
            <a:r>
              <a:rPr lang="en-SG" sz="1600" dirty="0">
                <a:latin typeface="Courier" pitchFamily="2" charset="0"/>
              </a:rPr>
              <a:t>[0:1, ‘Country’]</a:t>
            </a:r>
          </a:p>
          <a:p>
            <a:r>
              <a:rPr lang="en-SG" sz="1600" dirty="0">
                <a:latin typeface="Courier" pitchFamily="2" charset="0"/>
              </a:rPr>
              <a:t>Out[]:</a:t>
            </a:r>
          </a:p>
          <a:p>
            <a:r>
              <a:rPr lang="en-SG" sz="1600" dirty="0">
                <a:latin typeface="Courier" pitchFamily="2" charset="0"/>
              </a:rPr>
              <a:t>0    Belgium</a:t>
            </a:r>
          </a:p>
          <a:p>
            <a:r>
              <a:rPr lang="en-SG" sz="1600" dirty="0">
                <a:latin typeface="Courier" pitchFamily="2" charset="0"/>
              </a:rPr>
              <a:t>1      India</a:t>
            </a:r>
          </a:p>
          <a:p>
            <a:r>
              <a:rPr lang="en-SG" sz="1600" dirty="0">
                <a:latin typeface="Courier" pitchFamily="2" charset="0"/>
              </a:rPr>
              <a:t>Name: Country, </a:t>
            </a:r>
            <a:r>
              <a:rPr lang="en-SG" sz="1600" dirty="0" err="1">
                <a:latin typeface="Courier" pitchFamily="2" charset="0"/>
              </a:rPr>
              <a:t>dtype</a:t>
            </a:r>
            <a:r>
              <a:rPr lang="en-SG" sz="1600" dirty="0">
                <a:latin typeface="Courier" pitchFamily="2" charset="0"/>
              </a:rPr>
              <a:t>: object</a:t>
            </a:r>
          </a:p>
          <a:p>
            <a:endParaRPr lang="en-SG" sz="1600" dirty="0">
              <a:latin typeface="Courier" pitchFamily="2" charset="0"/>
            </a:endParaRPr>
          </a:p>
        </p:txBody>
      </p:sp>
      <p:sp>
        <p:nvSpPr>
          <p:cNvPr id="17" name="Google Shape;148;p15">
            <a:extLst>
              <a:ext uri="{FF2B5EF4-FFF2-40B4-BE49-F238E27FC236}">
                <a16:creationId xmlns:a16="http://schemas.microsoft.com/office/drawing/2014/main" id="{7589436C-B58C-D942-B09E-F9F58DA261F3}"/>
              </a:ext>
            </a:extLst>
          </p:cNvPr>
          <p:cNvSpPr txBox="1">
            <a:spLocks/>
          </p:cNvSpPr>
          <p:nvPr/>
        </p:nvSpPr>
        <p:spPr>
          <a:xfrm>
            <a:off x="3507849" y="6267299"/>
            <a:ext cx="3703073" cy="3467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latin typeface="Courier" pitchFamily="2" charset="0"/>
              </a:rPr>
              <a:t>pd_dict.loc</a:t>
            </a:r>
            <a:r>
              <a:rPr lang="en-SG" sz="1600" dirty="0">
                <a:latin typeface="Courier" pitchFamily="2" charset="0"/>
              </a:rPr>
              <a:t>[ start :  end  ]</a:t>
            </a:r>
          </a:p>
        </p:txBody>
      </p:sp>
      <p:sp>
        <p:nvSpPr>
          <p:cNvPr id="18" name="Google Shape;148;p15">
            <a:extLst>
              <a:ext uri="{FF2B5EF4-FFF2-40B4-BE49-F238E27FC236}">
                <a16:creationId xmlns:a16="http://schemas.microsoft.com/office/drawing/2014/main" id="{BB71BDB1-32C9-E745-B350-3DEF844C1856}"/>
              </a:ext>
            </a:extLst>
          </p:cNvPr>
          <p:cNvSpPr txBox="1">
            <a:spLocks/>
          </p:cNvSpPr>
          <p:nvPr/>
        </p:nvSpPr>
        <p:spPr>
          <a:xfrm>
            <a:off x="4741019" y="6596523"/>
            <a:ext cx="2756860" cy="596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 err="1">
                <a:solidFill>
                  <a:schemeClr val="accent6"/>
                </a:solidFill>
                <a:latin typeface="Courier" pitchFamily="2" charset="0"/>
              </a:rPr>
              <a:t>inclusive:inclusive</a:t>
            </a:r>
            <a:endParaRPr lang="en-SG" sz="1600" dirty="0">
              <a:solidFill>
                <a:schemeClr val="accent6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076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4" grpId="0"/>
      <p:bldP spid="15" grpId="0"/>
      <p:bldP spid="16" grpId="0" animBg="1"/>
      <p:bldP spid="17" grpId="0"/>
      <p:bldP spid="1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Filter: Slicing, Boolean Indexing</a:t>
            </a:r>
          </a:p>
        </p:txBody>
      </p:sp>
      <p:sp>
        <p:nvSpPr>
          <p:cNvPr id="12" name="Google Shape;457;p44">
            <a:extLst>
              <a:ext uri="{FF2B5EF4-FFF2-40B4-BE49-F238E27FC236}">
                <a16:creationId xmlns:a16="http://schemas.microsoft.com/office/drawing/2014/main" id="{B8D20976-F63A-5949-8F02-4FAE24296797}"/>
              </a:ext>
            </a:extLst>
          </p:cNvPr>
          <p:cNvSpPr txBox="1"/>
          <p:nvPr/>
        </p:nvSpPr>
        <p:spPr>
          <a:xfrm>
            <a:off x="3229194" y="2467937"/>
            <a:ext cx="4916000" cy="12148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Country    Capital  Population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0  Belgium   Brussels    11190846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1    India  New Delhi  1303171035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2   Brazil   Brasilia   207847528</a:t>
            </a:r>
            <a:endParaRPr sz="2400" dirty="0">
              <a:solidFill>
                <a:schemeClr val="tx1"/>
              </a:solidFill>
            </a:endParaRPr>
          </a:p>
        </p:txBody>
      </p:sp>
      <p:sp>
        <p:nvSpPr>
          <p:cNvPr id="13" name="Google Shape;460;p44">
            <a:extLst>
              <a:ext uri="{FF2B5EF4-FFF2-40B4-BE49-F238E27FC236}">
                <a16:creationId xmlns:a16="http://schemas.microsoft.com/office/drawing/2014/main" id="{84600AD1-EDFF-7943-B3F5-556FF6063334}"/>
              </a:ext>
            </a:extLst>
          </p:cNvPr>
          <p:cNvSpPr txBox="1"/>
          <p:nvPr/>
        </p:nvSpPr>
        <p:spPr>
          <a:xfrm>
            <a:off x="3229193" y="3993795"/>
            <a:ext cx="4916001" cy="26185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pd_df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[:][1:2]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Courier New"/>
                <a:ea typeface="Courier New"/>
                <a:cs typeface="Courier New"/>
                <a:sym typeface="Courier New"/>
              </a:rPr>
              <a:t>Country    Capital  Population</a:t>
            </a:r>
            <a:endParaRPr dirty="0">
              <a:solidFill>
                <a:schemeClr val="bg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Courier New"/>
                <a:ea typeface="Courier New"/>
                <a:cs typeface="Courier New"/>
                <a:sym typeface="Courier New"/>
              </a:rPr>
              <a:t>1   India  New Delhi  1303171035</a:t>
            </a:r>
            <a:endParaRPr dirty="0">
              <a:solidFill>
                <a:schemeClr val="bg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pd_df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pd_df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['Population'] &gt; 1200000000]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Courier New"/>
                <a:ea typeface="Courier New"/>
                <a:cs typeface="Courier New"/>
                <a:sym typeface="Courier New"/>
              </a:rPr>
              <a:t> Country    Capital  Population</a:t>
            </a:r>
            <a:endParaRPr dirty="0">
              <a:solidFill>
                <a:schemeClr val="bg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  <a:latin typeface="Courier New"/>
                <a:ea typeface="Courier New"/>
                <a:cs typeface="Courier New"/>
                <a:sym typeface="Courier New"/>
              </a:rPr>
              <a:t>1   India  New Delhi  1303171035</a:t>
            </a:r>
            <a:endParaRPr dirty="0">
              <a:solidFill>
                <a:schemeClr val="bg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" name="Google Shape;462;p44">
            <a:extLst>
              <a:ext uri="{FF2B5EF4-FFF2-40B4-BE49-F238E27FC236}">
                <a16:creationId xmlns:a16="http://schemas.microsoft.com/office/drawing/2014/main" id="{6A49412B-1183-094F-ADFC-4CAFCF7C0458}"/>
              </a:ext>
            </a:extLst>
          </p:cNvPr>
          <p:cNvSpPr txBox="1"/>
          <p:nvPr/>
        </p:nvSpPr>
        <p:spPr>
          <a:xfrm>
            <a:off x="1121077" y="4179613"/>
            <a:ext cx="1848764" cy="1620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6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Select with Slicing</a:t>
            </a: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6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Boolean Indexing</a:t>
            </a: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20" name="Google Shape;462;p44">
            <a:extLst>
              <a:ext uri="{FF2B5EF4-FFF2-40B4-BE49-F238E27FC236}">
                <a16:creationId xmlns:a16="http://schemas.microsoft.com/office/drawing/2014/main" id="{0940E3DD-0530-9747-8846-ACC4279F6569}"/>
              </a:ext>
            </a:extLst>
          </p:cNvPr>
          <p:cNvSpPr txBox="1"/>
          <p:nvPr/>
        </p:nvSpPr>
        <p:spPr>
          <a:xfrm>
            <a:off x="1547446" y="2636102"/>
            <a:ext cx="1422395" cy="512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6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Data Frame</a:t>
            </a:r>
            <a:endParaRPr sz="1600" dirty="0">
              <a:solidFill>
                <a:schemeClr val="accent6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21" name="Google Shape;148;p15">
            <a:extLst>
              <a:ext uri="{FF2B5EF4-FFF2-40B4-BE49-F238E27FC236}">
                <a16:creationId xmlns:a16="http://schemas.microsoft.com/office/drawing/2014/main" id="{6FD85B00-B0FE-E14F-BCFA-987A74F517B2}"/>
              </a:ext>
            </a:extLst>
          </p:cNvPr>
          <p:cNvSpPr txBox="1">
            <a:spLocks/>
          </p:cNvSpPr>
          <p:nvPr/>
        </p:nvSpPr>
        <p:spPr>
          <a:xfrm>
            <a:off x="1297500" y="1563437"/>
            <a:ext cx="8123775" cy="5124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Similar to NumPy array, Pandas Data Frame supports Boolean Indexing </a:t>
            </a:r>
            <a:r>
              <a:rPr lang="en-SG" sz="1600" dirty="0" err="1">
                <a:solidFill>
                  <a:schemeClr val="tx1"/>
                </a:solidFill>
              </a:rPr>
              <a:t>subsetting</a:t>
            </a:r>
            <a:endParaRPr lang="en-SG" sz="1600" dirty="0"/>
          </a:p>
        </p:txBody>
      </p:sp>
    </p:spTree>
    <p:extLst>
      <p:ext uri="{BB962C8B-B14F-4D97-AF65-F5344CB8AC3E}">
        <p14:creationId xmlns:p14="http://schemas.microsoft.com/office/powerpoint/2010/main" val="141118989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Data Frame Read and Write</a:t>
            </a:r>
          </a:p>
        </p:txBody>
      </p:sp>
      <p:sp>
        <p:nvSpPr>
          <p:cNvPr id="9" name="Google Shape;468;p45">
            <a:extLst>
              <a:ext uri="{FF2B5EF4-FFF2-40B4-BE49-F238E27FC236}">
                <a16:creationId xmlns:a16="http://schemas.microsoft.com/office/drawing/2014/main" id="{D1E7E316-5EF3-514F-A2BB-AD761D3C8782}"/>
              </a:ext>
            </a:extLst>
          </p:cNvPr>
          <p:cNvSpPr txBox="1"/>
          <p:nvPr/>
        </p:nvSpPr>
        <p:spPr>
          <a:xfrm>
            <a:off x="1206450" y="1244775"/>
            <a:ext cx="2718436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Read and Write to CSV</a:t>
            </a:r>
            <a:endParaRPr sz="1600" dirty="0">
              <a:solidFill>
                <a:schemeClr val="tx1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10" name="Google Shape;471;p45">
            <a:extLst>
              <a:ext uri="{FF2B5EF4-FFF2-40B4-BE49-F238E27FC236}">
                <a16:creationId xmlns:a16="http://schemas.microsoft.com/office/drawing/2014/main" id="{21D1E456-0076-7C46-93DB-EB71528DD7EB}"/>
              </a:ext>
            </a:extLst>
          </p:cNvPr>
          <p:cNvSpPr txBox="1"/>
          <p:nvPr/>
        </p:nvSpPr>
        <p:spPr>
          <a:xfrm>
            <a:off x="907025" y="1746575"/>
            <a:ext cx="7429374" cy="162627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Read from CSV</a:t>
            </a:r>
            <a:endParaRPr sz="1600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sz="16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pd.read_csv</a:t>
            </a: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(‘</a:t>
            </a:r>
            <a:r>
              <a:rPr lang="en" sz="16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file.csv</a:t>
            </a: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’, header=None, </a:t>
            </a:r>
            <a:r>
              <a:rPr lang="en" sz="16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nrows</a:t>
            </a: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=5)</a:t>
            </a: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Write to CSV</a:t>
            </a:r>
            <a:endParaRPr sz="1600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sz="16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df.to_csv</a:t>
            </a: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(‘</a:t>
            </a:r>
            <a:r>
              <a:rPr lang="en" sz="16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myDataFrame.csv</a:t>
            </a: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’)</a:t>
            </a: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" name="Google Shape;472;p45">
            <a:extLst>
              <a:ext uri="{FF2B5EF4-FFF2-40B4-BE49-F238E27FC236}">
                <a16:creationId xmlns:a16="http://schemas.microsoft.com/office/drawing/2014/main" id="{E47DB37D-5A45-CC41-ACF1-071030581F38}"/>
              </a:ext>
            </a:extLst>
          </p:cNvPr>
          <p:cNvSpPr txBox="1"/>
          <p:nvPr/>
        </p:nvSpPr>
        <p:spPr>
          <a:xfrm>
            <a:off x="1206450" y="3718678"/>
            <a:ext cx="2718436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Read and Write to Excel</a:t>
            </a:r>
            <a:endParaRPr sz="1600" dirty="0">
              <a:solidFill>
                <a:schemeClr val="tx1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14" name="Google Shape;473;p45">
            <a:extLst>
              <a:ext uri="{FF2B5EF4-FFF2-40B4-BE49-F238E27FC236}">
                <a16:creationId xmlns:a16="http://schemas.microsoft.com/office/drawing/2014/main" id="{1D93F2EE-1CB6-0844-B887-8AF4352D35D5}"/>
              </a:ext>
            </a:extLst>
          </p:cNvPr>
          <p:cNvSpPr txBox="1"/>
          <p:nvPr/>
        </p:nvSpPr>
        <p:spPr>
          <a:xfrm>
            <a:off x="907024" y="4312855"/>
            <a:ext cx="7429375" cy="182065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Read from Excel</a:t>
            </a:r>
            <a:endParaRPr sz="1600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df = </a:t>
            </a:r>
            <a:r>
              <a:rPr lang="en" sz="16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pd.read_excel</a:t>
            </a: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(xlsx, ‘Sheet1’)</a:t>
            </a: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Write to Excel</a:t>
            </a:r>
            <a:endParaRPr sz="1600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sz="16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df.to_excel</a:t>
            </a: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(‘dir/myDataFrame.xlsx’,</a:t>
            </a:r>
            <a:r>
              <a:rPr lang="en" sz="16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sheet_name</a:t>
            </a:r>
            <a:r>
              <a:rPr lang="en" sz="16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=’Sheet1’)</a:t>
            </a: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316433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Data Frame Merge</a:t>
            </a:r>
          </a:p>
        </p:txBody>
      </p:sp>
      <p:graphicFrame>
        <p:nvGraphicFramePr>
          <p:cNvPr id="8" name="Google Shape;486;p47">
            <a:extLst>
              <a:ext uri="{FF2B5EF4-FFF2-40B4-BE49-F238E27FC236}">
                <a16:creationId xmlns:a16="http://schemas.microsoft.com/office/drawing/2014/main" id="{5DB15CCA-396C-8E4C-A8A0-FC6538B444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2575364"/>
              </p:ext>
            </p:extLst>
          </p:nvPr>
        </p:nvGraphicFramePr>
        <p:xfrm>
          <a:off x="295421" y="2223048"/>
          <a:ext cx="1399095" cy="1584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749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4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err="1"/>
                        <a:t>cid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age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25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30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3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Google Shape;487;p47">
            <a:extLst>
              <a:ext uri="{FF2B5EF4-FFF2-40B4-BE49-F238E27FC236}">
                <a16:creationId xmlns:a16="http://schemas.microsoft.com/office/drawing/2014/main" id="{E7076D1C-011F-694B-835A-F46B31EA78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7124279"/>
              </p:ext>
            </p:extLst>
          </p:nvPr>
        </p:nvGraphicFramePr>
        <p:xfrm>
          <a:off x="1802825" y="2223048"/>
          <a:ext cx="1232396" cy="1584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161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61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err="1"/>
                        <a:t>cid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loan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0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4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" name="Google Shape;488;p47">
            <a:extLst>
              <a:ext uri="{FF2B5EF4-FFF2-40B4-BE49-F238E27FC236}">
                <a16:creationId xmlns:a16="http://schemas.microsoft.com/office/drawing/2014/main" id="{04789316-DF49-3F4F-8007-5045A5BBFA5F}"/>
              </a:ext>
            </a:extLst>
          </p:cNvPr>
          <p:cNvSpPr txBox="1">
            <a:spLocks/>
          </p:cNvSpPr>
          <p:nvPr/>
        </p:nvSpPr>
        <p:spPr>
          <a:xfrm>
            <a:off x="797417" y="1917648"/>
            <a:ext cx="695100" cy="3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SG" dirty="0"/>
              <a:t>data1</a:t>
            </a:r>
          </a:p>
        </p:txBody>
      </p:sp>
      <p:sp>
        <p:nvSpPr>
          <p:cNvPr id="15" name="Google Shape;489;p47">
            <a:extLst>
              <a:ext uri="{FF2B5EF4-FFF2-40B4-BE49-F238E27FC236}">
                <a16:creationId xmlns:a16="http://schemas.microsoft.com/office/drawing/2014/main" id="{CAD9992B-C46A-3040-B040-EDA4287FDFB0}"/>
              </a:ext>
            </a:extLst>
          </p:cNvPr>
          <p:cNvSpPr txBox="1">
            <a:spLocks/>
          </p:cNvSpPr>
          <p:nvPr/>
        </p:nvSpPr>
        <p:spPr>
          <a:xfrm>
            <a:off x="1846917" y="1917648"/>
            <a:ext cx="695100" cy="3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SG" dirty="0"/>
              <a:t>data2</a:t>
            </a:r>
          </a:p>
        </p:txBody>
      </p:sp>
      <p:sp>
        <p:nvSpPr>
          <p:cNvPr id="16" name="Google Shape;490;p47">
            <a:extLst>
              <a:ext uri="{FF2B5EF4-FFF2-40B4-BE49-F238E27FC236}">
                <a16:creationId xmlns:a16="http://schemas.microsoft.com/office/drawing/2014/main" id="{DA625285-0C68-8246-903D-8B52CB565B57}"/>
              </a:ext>
            </a:extLst>
          </p:cNvPr>
          <p:cNvSpPr txBox="1"/>
          <p:nvPr/>
        </p:nvSpPr>
        <p:spPr>
          <a:xfrm>
            <a:off x="3249692" y="2223401"/>
            <a:ext cx="4517643" cy="5532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Merge with left join</a:t>
            </a:r>
            <a:endParaRPr sz="1200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sz="12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pd.merge</a:t>
            </a: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(data1,data2,how=</a:t>
            </a:r>
            <a:r>
              <a:rPr lang="en" sz="12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’</a:t>
            </a:r>
            <a:r>
              <a:rPr lang="en" sz="1200" dirty="0" err="1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left’</a:t>
            </a:r>
            <a:r>
              <a:rPr lang="en" sz="12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,on</a:t>
            </a: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=’x1’)</a:t>
            </a: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17" name="Google Shape;491;p47">
            <a:extLst>
              <a:ext uri="{FF2B5EF4-FFF2-40B4-BE49-F238E27FC236}">
                <a16:creationId xmlns:a16="http://schemas.microsoft.com/office/drawing/2014/main" id="{D8212B10-88CE-C648-BA6D-A30A365E99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8690195"/>
              </p:ext>
            </p:extLst>
          </p:nvPr>
        </p:nvGraphicFramePr>
        <p:xfrm>
          <a:off x="7843864" y="1685648"/>
          <a:ext cx="1553475" cy="1584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1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7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err="1"/>
                        <a:t>cid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age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loan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25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0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/>
                        <a:t>30</a:t>
                      </a:r>
                      <a:endParaRPr sz="1400"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 err="1"/>
                        <a:t>NaN</a:t>
                      </a:r>
                      <a:endParaRPr sz="800"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3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 err="1"/>
                        <a:t>NaN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8" name="Google Shape;492;p47">
            <a:extLst>
              <a:ext uri="{FF2B5EF4-FFF2-40B4-BE49-F238E27FC236}">
                <a16:creationId xmlns:a16="http://schemas.microsoft.com/office/drawing/2014/main" id="{99B113FF-1616-7049-A974-ACF5FE064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6525439"/>
              </p:ext>
            </p:extLst>
          </p:nvPr>
        </p:nvGraphicFramePr>
        <p:xfrm>
          <a:off x="7843864" y="3648286"/>
          <a:ext cx="1553475" cy="1584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1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7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err="1"/>
                        <a:t>cid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age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loan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25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0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2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/>
                        <a:t>30</a:t>
                      </a:r>
                      <a:endParaRPr sz="1400" dirty="0"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 sz="80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4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NaN</a:t>
                      </a:r>
                      <a:endParaRPr/>
                    </a:p>
                  </a:txBody>
                  <a:tcPr marL="91425" marR="91425" marT="91425" marB="91425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1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9" name="Google Shape;493;p47">
            <a:extLst>
              <a:ext uri="{FF2B5EF4-FFF2-40B4-BE49-F238E27FC236}">
                <a16:creationId xmlns:a16="http://schemas.microsoft.com/office/drawing/2014/main" id="{567E888E-3F1E-F441-8A5A-F8B1A9DBE118}"/>
              </a:ext>
            </a:extLst>
          </p:cNvPr>
          <p:cNvSpPr txBox="1"/>
          <p:nvPr/>
        </p:nvSpPr>
        <p:spPr>
          <a:xfrm>
            <a:off x="3180884" y="4164105"/>
            <a:ext cx="4598986" cy="5532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Merge with right join</a:t>
            </a:r>
            <a:endParaRPr sz="1200" dirty="0">
              <a:solidFill>
                <a:schemeClr val="accent3">
                  <a:lumMod val="50000"/>
                </a:schemeClr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" sz="12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pd.merge</a:t>
            </a: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(data1,data2,how=</a:t>
            </a:r>
            <a:r>
              <a:rPr lang="en" sz="12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’</a:t>
            </a:r>
            <a:r>
              <a:rPr lang="en" sz="1200" dirty="0" err="1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right’</a:t>
            </a:r>
            <a:r>
              <a:rPr lang="en" sz="12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,on</a:t>
            </a:r>
            <a:r>
              <a:rPr lang="en" sz="12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=’x1’)</a:t>
            </a: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851973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Pandas and Data Frame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Data Frame </a:t>
            </a:r>
            <a:r>
              <a:rPr lang="en-AU" sz="1600" dirty="0" err="1">
                <a:solidFill>
                  <a:schemeClr val="accent6"/>
                </a:solidFill>
              </a:rPr>
              <a:t>groupby</a:t>
            </a:r>
            <a:r>
              <a:rPr lang="en-AU" sz="1600" dirty="0">
                <a:solidFill>
                  <a:schemeClr val="accent6"/>
                </a:solidFill>
              </a:rPr>
              <a:t>()</a:t>
            </a:r>
          </a:p>
        </p:txBody>
      </p:sp>
      <p:sp>
        <p:nvSpPr>
          <p:cNvPr id="15" name="Google Shape;457;p44">
            <a:extLst>
              <a:ext uri="{FF2B5EF4-FFF2-40B4-BE49-F238E27FC236}">
                <a16:creationId xmlns:a16="http://schemas.microsoft.com/office/drawing/2014/main" id="{13622651-8699-5542-96AB-D29BC792805D}"/>
              </a:ext>
            </a:extLst>
          </p:cNvPr>
          <p:cNvSpPr txBox="1"/>
          <p:nvPr/>
        </p:nvSpPr>
        <p:spPr>
          <a:xfrm>
            <a:off x="3329047" y="2211400"/>
            <a:ext cx="2613318" cy="161169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chemeClr val="tx1"/>
                </a:solidFill>
                <a:latin typeface="Courier" pitchFamily="2" charset="0"/>
                <a:ea typeface="Courier New"/>
                <a:cs typeface="Courier New"/>
                <a:sym typeface="Courier New"/>
              </a:rPr>
              <a:t>   </a:t>
            </a:r>
            <a:r>
              <a:rPr lang="en-SG" dirty="0">
                <a:latin typeface="Courier" pitchFamily="2" charset="0"/>
              </a:rPr>
              <a:t>age          job</a:t>
            </a:r>
          </a:p>
          <a:p>
            <a:r>
              <a:rPr lang="en-SG" dirty="0">
                <a:latin typeface="Courier" pitchFamily="2" charset="0"/>
              </a:rPr>
              <a:t>0   30  blue-collar</a:t>
            </a:r>
          </a:p>
          <a:p>
            <a:r>
              <a:rPr lang="en-SG" dirty="0">
                <a:latin typeface="Courier" pitchFamily="2" charset="0"/>
              </a:rPr>
              <a:t>1   39     services</a:t>
            </a:r>
          </a:p>
          <a:p>
            <a:r>
              <a:rPr lang="en-SG" dirty="0">
                <a:latin typeface="Courier" pitchFamily="2" charset="0"/>
              </a:rPr>
              <a:t>2   25     services</a:t>
            </a:r>
          </a:p>
          <a:p>
            <a:r>
              <a:rPr lang="en-SG" dirty="0">
                <a:latin typeface="Courier" pitchFamily="2" charset="0"/>
              </a:rPr>
              <a:t>3   38        admin</a:t>
            </a:r>
          </a:p>
          <a:p>
            <a:r>
              <a:rPr lang="en-SG" dirty="0">
                <a:latin typeface="Courier" pitchFamily="2" charset="0"/>
              </a:rPr>
              <a:t>4   47  blue-collar</a:t>
            </a:r>
          </a:p>
        </p:txBody>
      </p:sp>
      <p:sp>
        <p:nvSpPr>
          <p:cNvPr id="16" name="Google Shape;468;p45">
            <a:extLst>
              <a:ext uri="{FF2B5EF4-FFF2-40B4-BE49-F238E27FC236}">
                <a16:creationId xmlns:a16="http://schemas.microsoft.com/office/drawing/2014/main" id="{CBFD4B87-43FC-D043-A9C6-BE30716DF4B1}"/>
              </a:ext>
            </a:extLst>
          </p:cNvPr>
          <p:cNvSpPr txBox="1"/>
          <p:nvPr/>
        </p:nvSpPr>
        <p:spPr>
          <a:xfrm>
            <a:off x="1116696" y="1307851"/>
            <a:ext cx="7825008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>
              <a:buSzPts val="1300"/>
              <a:buChar char="●"/>
            </a:pPr>
            <a:r>
              <a:rPr lang="en-SG" sz="1600" dirty="0">
                <a:solidFill>
                  <a:schemeClr val="tx1"/>
                </a:solidFill>
              </a:rPr>
              <a:t>Similar to SQL </a:t>
            </a:r>
            <a:r>
              <a:rPr lang="en-SG" sz="1600" dirty="0" err="1">
                <a:solidFill>
                  <a:schemeClr val="tx1"/>
                </a:solidFill>
              </a:rPr>
              <a:t>groupby</a:t>
            </a:r>
            <a:endParaRPr lang="en-SG" sz="1600" dirty="0">
              <a:solidFill>
                <a:schemeClr val="tx1"/>
              </a:solidFill>
            </a:endParaRPr>
          </a:p>
          <a:p>
            <a:pPr marL="457200" lvl="0" indent="-311150">
              <a:buSzPts val="1300"/>
              <a:buChar char="●"/>
            </a:pPr>
            <a:r>
              <a:rPr lang="en-SG" sz="1600" dirty="0">
                <a:solidFill>
                  <a:schemeClr val="tx1"/>
                </a:solidFill>
              </a:rPr>
              <a:t>Split the data into groups based on some criteria</a:t>
            </a:r>
          </a:p>
          <a:p>
            <a:pPr marL="457200" lvl="0" indent="-311150">
              <a:buSzPts val="1300"/>
              <a:buChar char="●"/>
            </a:pPr>
            <a:r>
              <a:rPr lang="en-SG" sz="1600" dirty="0" err="1">
                <a:solidFill>
                  <a:schemeClr val="tx1"/>
                </a:solidFill>
              </a:rPr>
              <a:t>E.g</a:t>
            </a:r>
            <a:r>
              <a:rPr lang="en-SG" sz="1600" dirty="0">
                <a:solidFill>
                  <a:schemeClr val="tx1"/>
                </a:solidFill>
              </a:rPr>
              <a:t> Suppose you have following data frame:</a:t>
            </a:r>
          </a:p>
        </p:txBody>
      </p:sp>
      <p:sp>
        <p:nvSpPr>
          <p:cNvPr id="17" name="Google Shape;468;p45">
            <a:extLst>
              <a:ext uri="{FF2B5EF4-FFF2-40B4-BE49-F238E27FC236}">
                <a16:creationId xmlns:a16="http://schemas.microsoft.com/office/drawing/2014/main" id="{CA02D14B-73ED-8D43-9944-0CE773848397}"/>
              </a:ext>
            </a:extLst>
          </p:cNvPr>
          <p:cNvSpPr txBox="1"/>
          <p:nvPr/>
        </p:nvSpPr>
        <p:spPr>
          <a:xfrm>
            <a:off x="1297500" y="4083075"/>
            <a:ext cx="7825008" cy="474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>
              <a:buSzPts val="1300"/>
              <a:buChar char="●"/>
            </a:pPr>
            <a:r>
              <a:rPr lang="en-SG" sz="1600" dirty="0">
                <a:solidFill>
                  <a:schemeClr val="tx1"/>
                </a:solidFill>
              </a:rPr>
              <a:t>Group age by job and get average age for each job</a:t>
            </a:r>
          </a:p>
        </p:txBody>
      </p:sp>
      <p:sp>
        <p:nvSpPr>
          <p:cNvPr id="18" name="Google Shape;457;p44">
            <a:extLst>
              <a:ext uri="{FF2B5EF4-FFF2-40B4-BE49-F238E27FC236}">
                <a16:creationId xmlns:a16="http://schemas.microsoft.com/office/drawing/2014/main" id="{08100364-129F-6248-A399-3A1074352CFF}"/>
              </a:ext>
            </a:extLst>
          </p:cNvPr>
          <p:cNvSpPr txBox="1"/>
          <p:nvPr/>
        </p:nvSpPr>
        <p:spPr>
          <a:xfrm>
            <a:off x="1570676" y="4624481"/>
            <a:ext cx="6492547" cy="17945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SG" dirty="0">
                <a:latin typeface="Courier" pitchFamily="2" charset="0"/>
              </a:rPr>
              <a:t>In []: </a:t>
            </a:r>
            <a:r>
              <a:rPr lang="en-SG" dirty="0" err="1">
                <a:latin typeface="Courier" pitchFamily="2" charset="0"/>
              </a:rPr>
              <a:t>df.groupby</a:t>
            </a:r>
            <a:r>
              <a:rPr lang="en-SG" dirty="0">
                <a:latin typeface="Courier" pitchFamily="2" charset="0"/>
              </a:rPr>
              <a:t>(‘job’).</a:t>
            </a:r>
            <a:r>
              <a:rPr lang="en-SG" dirty="0" err="1">
                <a:latin typeface="Courier" pitchFamily="2" charset="0"/>
              </a:rPr>
              <a:t>age.mean</a:t>
            </a:r>
            <a:r>
              <a:rPr lang="en-SG" dirty="0">
                <a:latin typeface="Courier" pitchFamily="2" charset="0"/>
              </a:rPr>
              <a:t>()</a:t>
            </a:r>
          </a:p>
          <a:p>
            <a:r>
              <a:rPr lang="en-SG" dirty="0">
                <a:latin typeface="Courier" pitchFamily="2" charset="0"/>
              </a:rPr>
              <a:t>Out[]: </a:t>
            </a:r>
          </a:p>
          <a:p>
            <a:r>
              <a:rPr lang="en-SG" dirty="0">
                <a:latin typeface="Courier" pitchFamily="2" charset="0"/>
              </a:rPr>
              <a:t>job</a:t>
            </a:r>
          </a:p>
          <a:p>
            <a:r>
              <a:rPr lang="en-SG" dirty="0">
                <a:latin typeface="Courier" pitchFamily="2" charset="0"/>
              </a:rPr>
              <a:t>admin          38.0</a:t>
            </a:r>
          </a:p>
          <a:p>
            <a:r>
              <a:rPr lang="en-SG" dirty="0">
                <a:latin typeface="Courier" pitchFamily="2" charset="0"/>
              </a:rPr>
              <a:t>blue-collar    38.5</a:t>
            </a:r>
          </a:p>
          <a:p>
            <a:r>
              <a:rPr lang="en-SG" dirty="0">
                <a:latin typeface="Courier" pitchFamily="2" charset="0"/>
              </a:rPr>
              <a:t>services       32.0</a:t>
            </a:r>
          </a:p>
          <a:p>
            <a:endParaRPr lang="en-SG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9309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Data Cleansing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Missing Values</a:t>
            </a:r>
          </a:p>
        </p:txBody>
      </p:sp>
      <p:sp>
        <p:nvSpPr>
          <p:cNvPr id="9" name="Google Shape;468;p45">
            <a:extLst>
              <a:ext uri="{FF2B5EF4-FFF2-40B4-BE49-F238E27FC236}">
                <a16:creationId xmlns:a16="http://schemas.microsoft.com/office/drawing/2014/main" id="{D1E7E316-5EF3-514F-A2BB-AD761D3C8782}"/>
              </a:ext>
            </a:extLst>
          </p:cNvPr>
          <p:cNvSpPr txBox="1"/>
          <p:nvPr/>
        </p:nvSpPr>
        <p:spPr>
          <a:xfrm>
            <a:off x="1206450" y="1510696"/>
            <a:ext cx="7825008" cy="1820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>
              <a:buSzPts val="1300"/>
              <a:buChar char="●"/>
            </a:pPr>
            <a:r>
              <a:rPr lang="en-SG" sz="1600" dirty="0"/>
              <a:t>Poor quality of data caused by missing values</a:t>
            </a:r>
          </a:p>
          <a:p>
            <a:pPr marL="457200" lvl="0" indent="-311150">
              <a:buSzPts val="1300"/>
              <a:buChar char="●"/>
            </a:pPr>
            <a:r>
              <a:rPr lang="en-SG" sz="1600" dirty="0"/>
              <a:t>Impacts accuracy of the model predictions in machine learning and data mining</a:t>
            </a:r>
          </a:p>
          <a:p>
            <a:pPr marL="457200" lvl="0" indent="-311150">
              <a:buSzPts val="1300"/>
              <a:buChar char="●"/>
            </a:pPr>
            <a:r>
              <a:rPr lang="en-SG" sz="1600" dirty="0"/>
              <a:t>Missing Values Types:</a:t>
            </a:r>
          </a:p>
          <a:p>
            <a:pPr marL="914400" lvl="0" indent="-311150">
              <a:buSzPts val="1300"/>
              <a:buChar char="●"/>
            </a:pPr>
            <a:r>
              <a:rPr lang="en-SG" sz="1600" dirty="0"/>
              <a:t>Standard Types -</a:t>
            </a:r>
            <a:r>
              <a:rPr lang="en-SG" sz="1600" dirty="0">
                <a:solidFill>
                  <a:srgbClr val="FF9900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NA, </a:t>
            </a:r>
            <a:r>
              <a:rPr lang="en-SG" sz="1600" dirty="0" err="1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NaN</a:t>
            </a:r>
            <a:r>
              <a:rPr lang="en-SG" sz="16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, “”</a:t>
            </a:r>
          </a:p>
          <a:p>
            <a:pPr marL="914400" lvl="0" indent="-311150">
              <a:buSzPts val="1300"/>
              <a:buChar char="●"/>
            </a:pPr>
            <a:r>
              <a:rPr lang="en-SG" sz="1600" dirty="0"/>
              <a:t>Non-standard Types -</a:t>
            </a:r>
            <a:r>
              <a:rPr lang="en-SG" sz="1600" dirty="0">
                <a:solidFill>
                  <a:srgbClr val="FF9900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n/a, </a:t>
            </a:r>
            <a:r>
              <a:rPr lang="en-SG" sz="1600" dirty="0" err="1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na</a:t>
            </a:r>
            <a:r>
              <a:rPr lang="en-SG" sz="1600" dirty="0">
                <a:solidFill>
                  <a:schemeClr val="accent6"/>
                </a:solidFill>
                <a:latin typeface="Courier New"/>
                <a:ea typeface="Courier New"/>
                <a:cs typeface="Courier New"/>
                <a:sym typeface="Courier New"/>
              </a:rPr>
              <a:t>, “--”</a:t>
            </a:r>
            <a:endParaRPr lang="en-SG" sz="1600" dirty="0">
              <a:solidFill>
                <a:schemeClr val="accent6"/>
              </a:solidFill>
            </a:endParaRPr>
          </a:p>
        </p:txBody>
      </p:sp>
      <p:sp>
        <p:nvSpPr>
          <p:cNvPr id="11" name="Google Shape;472;p45">
            <a:extLst>
              <a:ext uri="{FF2B5EF4-FFF2-40B4-BE49-F238E27FC236}">
                <a16:creationId xmlns:a16="http://schemas.microsoft.com/office/drawing/2014/main" id="{E47DB37D-5A45-CC41-ACF1-071030581F38}"/>
              </a:ext>
            </a:extLst>
          </p:cNvPr>
          <p:cNvSpPr txBox="1"/>
          <p:nvPr/>
        </p:nvSpPr>
        <p:spPr>
          <a:xfrm>
            <a:off x="1206450" y="3334872"/>
            <a:ext cx="7501452" cy="739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When reading csv, values that are considered as “missing” can be configured </a:t>
            </a:r>
            <a:endParaRPr sz="1600" dirty="0">
              <a:solidFill>
                <a:schemeClr val="tx1"/>
              </a:solidFill>
              <a:latin typeface="Arial" panose="020B0604020202020204" pitchFamily="34" charset="0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8" name="Google Shape;508;p49">
            <a:extLst>
              <a:ext uri="{FF2B5EF4-FFF2-40B4-BE49-F238E27FC236}">
                <a16:creationId xmlns:a16="http://schemas.microsoft.com/office/drawing/2014/main" id="{E1A44D95-5D21-7649-AEF1-3A645BCA48EF}"/>
              </a:ext>
            </a:extLst>
          </p:cNvPr>
          <p:cNvSpPr txBox="1"/>
          <p:nvPr/>
        </p:nvSpPr>
        <p:spPr>
          <a:xfrm>
            <a:off x="1206450" y="3969916"/>
            <a:ext cx="7318572" cy="15700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df[‘Column’].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isnull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# Define custom missing value </a:t>
            </a:r>
            <a:endParaRPr dirty="0">
              <a:solidFill>
                <a:srgbClr val="00B05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missing_values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=[“n/a”, “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na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”, “--”]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 =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pd.read_csv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(“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data.csv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”, 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na_values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missing_values</a:t>
            </a:r>
            <a:r>
              <a:rPr lang="en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279054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Why Python?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The rise of Python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BEE5695-F833-6941-A846-709D786238B2}"/>
              </a:ext>
            </a:extLst>
          </p:cNvPr>
          <p:cNvSpPr txBox="1">
            <a:spLocks/>
          </p:cNvSpPr>
          <p:nvPr/>
        </p:nvSpPr>
        <p:spPr>
          <a:xfrm>
            <a:off x="1297500" y="1598136"/>
            <a:ext cx="3731700" cy="14643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Flexibility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Easy to Learn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Excellent Data Science Libraries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6103E3-5354-8140-809F-EF2F39A88FC4}"/>
              </a:ext>
            </a:extLst>
          </p:cNvPr>
          <p:cNvSpPr/>
          <p:nvPr/>
        </p:nvSpPr>
        <p:spPr>
          <a:xfrm>
            <a:off x="1502979" y="5590999"/>
            <a:ext cx="23294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Source: Stack Overflow</a:t>
            </a:r>
            <a:endParaRPr lang="en-AU" sz="16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ED8008-3FD0-3A4C-B5C0-40814621B4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1175" y="1040765"/>
            <a:ext cx="4022725" cy="24136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6390E5-F5D5-114C-AC39-5B3BCF7C07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1175" y="3755486"/>
            <a:ext cx="4103179" cy="247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7811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Data Cleansing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Functions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422D295-C792-5A4C-8F95-B3A1C85D6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9939403"/>
              </p:ext>
            </p:extLst>
          </p:nvPr>
        </p:nvGraphicFramePr>
        <p:xfrm>
          <a:off x="1813188" y="1644884"/>
          <a:ext cx="6523212" cy="1932989"/>
        </p:xfrm>
        <a:graphic>
          <a:graphicData uri="http://schemas.openxmlformats.org/drawingml/2006/table">
            <a:tbl>
              <a:tblPr firstRow="1" bandRow="1"/>
              <a:tblGrid>
                <a:gridCol w="1902109">
                  <a:extLst>
                    <a:ext uri="{9D8B030D-6E8A-4147-A177-3AD203B41FA5}">
                      <a16:colId xmlns:a16="http://schemas.microsoft.com/office/drawing/2014/main" val="181272701"/>
                    </a:ext>
                  </a:extLst>
                </a:gridCol>
                <a:gridCol w="4621103">
                  <a:extLst>
                    <a:ext uri="{9D8B030D-6E8A-4147-A177-3AD203B41FA5}">
                      <a16:colId xmlns:a16="http://schemas.microsoft.com/office/drawing/2014/main" val="3719136649"/>
                    </a:ext>
                  </a:extLst>
                </a:gridCol>
              </a:tblGrid>
              <a:tr h="356361"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solidFill>
                            <a:schemeClr val="bg1"/>
                          </a:solidFill>
                        </a:rPr>
                        <a:t>df.method</a:t>
                      </a:r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()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791065"/>
                  </a:ext>
                </a:extLst>
              </a:tr>
              <a:tr h="394157">
                <a:tc>
                  <a:txBody>
                    <a:bodyPr/>
                    <a:lstStyle/>
                    <a:p>
                      <a:r>
                        <a:rPr lang="en-US" sz="16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isnull</a:t>
                      </a:r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()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Returns True if value is missing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2049772"/>
                  </a:ext>
                </a:extLst>
              </a:tr>
              <a:tr h="394157">
                <a:tc>
                  <a:txBody>
                    <a:bodyPr/>
                    <a:lstStyle/>
                    <a:p>
                      <a:r>
                        <a:rPr lang="en-US" sz="16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fillna</a:t>
                      </a:r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Replace missing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061634"/>
                  </a:ext>
                </a:extLst>
              </a:tr>
              <a:tr h="394157">
                <a:tc>
                  <a:txBody>
                    <a:bodyPr/>
                    <a:lstStyle/>
                    <a:p>
                      <a:r>
                        <a:rPr lang="en-US" sz="16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dropna</a:t>
                      </a:r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Drop missing 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8621842"/>
                  </a:ext>
                </a:extLst>
              </a:tr>
              <a:tr h="394157">
                <a:tc>
                  <a:txBody>
                    <a:bodyPr/>
                    <a:lstStyle/>
                    <a:p>
                      <a:r>
                        <a:rPr lang="en-US" sz="16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notnull</a:t>
                      </a:r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Returns True for non-missing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2118914"/>
                  </a:ext>
                </a:extLst>
              </a:tr>
            </a:tbl>
          </a:graphicData>
        </a:graphic>
      </p:graphicFrame>
      <p:sp>
        <p:nvSpPr>
          <p:cNvPr id="10" name="Google Shape;515;p50">
            <a:extLst>
              <a:ext uri="{FF2B5EF4-FFF2-40B4-BE49-F238E27FC236}">
                <a16:creationId xmlns:a16="http://schemas.microsoft.com/office/drawing/2014/main" id="{85C1053F-AFFB-A94D-91C6-8FA62AE16A65}"/>
              </a:ext>
            </a:extLst>
          </p:cNvPr>
          <p:cNvSpPr txBox="1">
            <a:spLocks/>
          </p:cNvSpPr>
          <p:nvPr/>
        </p:nvSpPr>
        <p:spPr>
          <a:xfrm>
            <a:off x="344903" y="4403528"/>
            <a:ext cx="2772279" cy="914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one        two     three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a  -0.576991  -0.741695  0.553172</a:t>
            </a:r>
          </a:p>
          <a:p>
            <a:pPr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b        </a:t>
            </a:r>
            <a:r>
              <a:rPr lang="en-SG" sz="10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NaN</a:t>
            </a: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SG" sz="10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NaN</a:t>
            </a: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SG" sz="10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NaN</a:t>
            </a: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R="50800"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c   0.744328  -1.735166  1.749580</a:t>
            </a:r>
          </a:p>
          <a:p>
            <a:pPr>
              <a:lnSpc>
                <a:spcPct val="114000"/>
              </a:lnSpc>
            </a:pP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" name="Google Shape;516;p50">
            <a:extLst>
              <a:ext uri="{FF2B5EF4-FFF2-40B4-BE49-F238E27FC236}">
                <a16:creationId xmlns:a16="http://schemas.microsoft.com/office/drawing/2014/main" id="{598AAFED-774B-954D-B167-0D791925E482}"/>
              </a:ext>
            </a:extLst>
          </p:cNvPr>
          <p:cNvSpPr txBox="1">
            <a:spLocks/>
          </p:cNvSpPr>
          <p:nvPr/>
        </p:nvSpPr>
        <p:spPr>
          <a:xfrm>
            <a:off x="3455870" y="4194528"/>
            <a:ext cx="2446800" cy="130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R="50800">
              <a:lnSpc>
                <a:spcPct val="114000"/>
              </a:lnSpc>
            </a:pPr>
            <a:r>
              <a:rPr lang="en-SG" sz="10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Fill 0 for missing data</a:t>
            </a:r>
          </a:p>
          <a:p>
            <a:pPr marR="50800"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0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df.fillna</a:t>
            </a: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(0)</a:t>
            </a:r>
          </a:p>
          <a:p>
            <a:pPr marR="50800">
              <a:lnSpc>
                <a:spcPct val="114000"/>
              </a:lnSpc>
            </a:pPr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         one        two     three</a:t>
            </a:r>
          </a:p>
          <a:p>
            <a:pPr marR="50800">
              <a:lnSpc>
                <a:spcPct val="114000"/>
              </a:lnSpc>
            </a:pPr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a  -0.576991  -0.741695  0.553172</a:t>
            </a:r>
          </a:p>
          <a:p>
            <a:pPr marR="50800">
              <a:lnSpc>
                <a:spcPct val="114000"/>
              </a:lnSpc>
            </a:pPr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b   0.000000   0.000000  0.000000</a:t>
            </a:r>
          </a:p>
          <a:p>
            <a:pPr marR="50800"/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c   0.744328  -1.735166  1.749580</a:t>
            </a:r>
          </a:p>
          <a:p>
            <a:pPr marR="50800">
              <a:lnSpc>
                <a:spcPct val="114000"/>
              </a:lnSpc>
            </a:pP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" name="Google Shape;517;p50">
            <a:extLst>
              <a:ext uri="{FF2B5EF4-FFF2-40B4-BE49-F238E27FC236}">
                <a16:creationId xmlns:a16="http://schemas.microsoft.com/office/drawing/2014/main" id="{BE16BAC6-636D-EA41-874A-2453FA8ABFB1}"/>
              </a:ext>
            </a:extLst>
          </p:cNvPr>
          <p:cNvSpPr txBox="1">
            <a:spLocks/>
          </p:cNvSpPr>
          <p:nvPr/>
        </p:nvSpPr>
        <p:spPr>
          <a:xfrm>
            <a:off x="6241358" y="4209728"/>
            <a:ext cx="2589900" cy="1301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R="50800">
              <a:lnSpc>
                <a:spcPct val="114000"/>
              </a:lnSpc>
            </a:pPr>
            <a:r>
              <a:rPr lang="en-SG" sz="1000" dirty="0">
                <a:solidFill>
                  <a:schemeClr val="accent3">
                    <a:lumMod val="50000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# Drop missing values</a:t>
            </a:r>
          </a:p>
          <a:p>
            <a:pPr marR="50800">
              <a:lnSpc>
                <a:spcPct val="114000"/>
              </a:lnSpc>
            </a:pP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&gt;&gt;&gt; </a:t>
            </a:r>
            <a:r>
              <a:rPr lang="en-SG" sz="1000" dirty="0" err="1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df.dropna</a:t>
            </a:r>
            <a:r>
              <a:rPr lang="en-SG" sz="1000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</a:p>
          <a:p>
            <a:pPr marR="50800">
              <a:lnSpc>
                <a:spcPct val="114000"/>
              </a:lnSpc>
            </a:pPr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         one        two     three</a:t>
            </a:r>
          </a:p>
          <a:p>
            <a:pPr marR="50800">
              <a:lnSpc>
                <a:spcPct val="114000"/>
              </a:lnSpc>
            </a:pPr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a  -0.576991  -0.741695  0.553172</a:t>
            </a:r>
          </a:p>
          <a:p>
            <a:pPr marR="50800"/>
            <a:r>
              <a:rPr lang="en-SG" sz="900" dirty="0">
                <a:solidFill>
                  <a:schemeClr val="tx1"/>
                </a:solidFill>
                <a:latin typeface="Consolas"/>
                <a:ea typeface="Consolas"/>
                <a:cs typeface="Consolas"/>
                <a:sym typeface="Consolas"/>
              </a:rPr>
              <a:t>c   0.744328  -1.735166  1.749580</a:t>
            </a:r>
          </a:p>
          <a:p>
            <a:pPr marR="50800">
              <a:lnSpc>
                <a:spcPct val="114000"/>
              </a:lnSpc>
            </a:pP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4000"/>
              </a:lnSpc>
            </a:pPr>
            <a:endParaRPr lang="en-SG" sz="1000" dirty="0">
              <a:solidFill>
                <a:schemeClr val="tx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C8BD0D-40C5-284D-B3E1-BF9E442E15AB}"/>
              </a:ext>
            </a:extLst>
          </p:cNvPr>
          <p:cNvSpPr/>
          <p:nvPr/>
        </p:nvSpPr>
        <p:spPr>
          <a:xfrm>
            <a:off x="1155887" y="4095751"/>
            <a:ext cx="11288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>
                <a:solidFill>
                  <a:schemeClr val="accent6"/>
                </a:solidFill>
              </a:rPr>
              <a:t>Data Frame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9858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2840620" y="2972100"/>
            <a:ext cx="4377159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2800" dirty="0"/>
              <a:t>Pandas and Data Frame</a:t>
            </a:r>
          </a:p>
          <a:p>
            <a:pPr algn="ctr"/>
            <a:r>
              <a:rPr lang="en-AU" sz="1600" dirty="0">
                <a:solidFill>
                  <a:schemeClr val="accent6"/>
                </a:solidFill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51884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</a:p>
        </p:txBody>
      </p:sp>
    </p:spTree>
    <p:extLst>
      <p:ext uri="{BB962C8B-B14F-4D97-AF65-F5344CB8AC3E}">
        <p14:creationId xmlns:p14="http://schemas.microsoft.com/office/powerpoint/2010/main" val="10738041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Matplotlib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What is matplotlib used for?</a:t>
            </a:r>
          </a:p>
        </p:txBody>
      </p:sp>
      <p:sp>
        <p:nvSpPr>
          <p:cNvPr id="6" name="Google Shape;148;p15">
            <a:extLst>
              <a:ext uri="{FF2B5EF4-FFF2-40B4-BE49-F238E27FC236}">
                <a16:creationId xmlns:a16="http://schemas.microsoft.com/office/drawing/2014/main" id="{0E0F5300-03D2-4B48-8FE5-A044E2487282}"/>
              </a:ext>
            </a:extLst>
          </p:cNvPr>
          <p:cNvSpPr txBox="1">
            <a:spLocks/>
          </p:cNvSpPr>
          <p:nvPr/>
        </p:nvSpPr>
        <p:spPr>
          <a:xfrm>
            <a:off x="1297500" y="4154387"/>
            <a:ext cx="7831986" cy="32313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/>
          </a:p>
        </p:txBody>
      </p:sp>
      <p:sp>
        <p:nvSpPr>
          <p:cNvPr id="16" name="Google Shape;148;p15">
            <a:extLst>
              <a:ext uri="{FF2B5EF4-FFF2-40B4-BE49-F238E27FC236}">
                <a16:creationId xmlns:a16="http://schemas.microsoft.com/office/drawing/2014/main" id="{13D5055F-2DB3-D549-9764-9F14082B834D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7831986" cy="625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Matplotlib</a:t>
            </a:r>
            <a:r>
              <a:rPr lang="en-SG" sz="1600" dirty="0"/>
              <a:t> is a python </a:t>
            </a:r>
            <a:r>
              <a:rPr lang="en-SG" sz="1600" dirty="0">
                <a:solidFill>
                  <a:schemeClr val="accent6"/>
                </a:solidFill>
              </a:rPr>
              <a:t>library</a:t>
            </a:r>
            <a:r>
              <a:rPr lang="en-SG" sz="1600" dirty="0"/>
              <a:t> that is used for visualisation; graphs and charts</a:t>
            </a:r>
            <a:endParaRPr lang="en-SG" sz="1600" dirty="0">
              <a:solidFill>
                <a:schemeClr val="accent6"/>
              </a:solidFill>
            </a:endParaRP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You use </a:t>
            </a:r>
            <a:r>
              <a:rPr lang="en-SG" sz="1600" dirty="0">
                <a:solidFill>
                  <a:schemeClr val="accent6"/>
                </a:solidFill>
              </a:rPr>
              <a:t>Matplotlib</a:t>
            </a:r>
            <a:r>
              <a:rPr lang="en-SG" sz="1600" dirty="0">
                <a:solidFill>
                  <a:schemeClr val="tx1"/>
                </a:solidFill>
              </a:rPr>
              <a:t> to get a </a:t>
            </a:r>
            <a:r>
              <a:rPr lang="en-SG" sz="1600" dirty="0">
                <a:solidFill>
                  <a:schemeClr val="accent6"/>
                </a:solidFill>
              </a:rPr>
              <a:t>visual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representation</a:t>
            </a:r>
            <a:r>
              <a:rPr lang="en-SG" sz="1600" dirty="0">
                <a:solidFill>
                  <a:schemeClr val="tx1"/>
                </a:solidFill>
              </a:rPr>
              <a:t> of your data at a glance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Histograms</a:t>
            </a:r>
            <a:r>
              <a:rPr lang="en-SG" sz="1600" dirty="0">
                <a:solidFill>
                  <a:schemeClr val="tx1"/>
                </a:solidFill>
              </a:rPr>
              <a:t> are a quick and easy way to detect anomalies in your data, </a:t>
            </a:r>
            <a:r>
              <a:rPr lang="en-SG" sz="1600" dirty="0">
                <a:solidFill>
                  <a:schemeClr val="accent6"/>
                </a:solidFill>
              </a:rPr>
              <a:t>scatter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plots</a:t>
            </a:r>
            <a:r>
              <a:rPr lang="en-SG" sz="1600" dirty="0">
                <a:solidFill>
                  <a:schemeClr val="tx1"/>
                </a:solidFill>
              </a:rPr>
              <a:t> are a quick and easy way to determine data correlations (which is good for machine learning), and </a:t>
            </a:r>
            <a:r>
              <a:rPr lang="en-SG" sz="1600" dirty="0">
                <a:solidFill>
                  <a:schemeClr val="accent6"/>
                </a:solidFill>
              </a:rPr>
              <a:t>bar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charts</a:t>
            </a:r>
            <a:r>
              <a:rPr lang="en-SG" sz="1600" dirty="0">
                <a:solidFill>
                  <a:schemeClr val="tx1"/>
                </a:solidFill>
              </a:rPr>
              <a:t> are a great way to visualise the grouping of your data.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For example, when examining credit card transactional data to determine the </a:t>
            </a:r>
            <a:r>
              <a:rPr lang="en-SG" sz="1600" dirty="0">
                <a:solidFill>
                  <a:schemeClr val="accent6"/>
                </a:solidFill>
              </a:rPr>
              <a:t>default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risk</a:t>
            </a:r>
            <a:r>
              <a:rPr lang="en-SG" sz="1600" dirty="0">
                <a:solidFill>
                  <a:schemeClr val="tx1"/>
                </a:solidFill>
              </a:rPr>
              <a:t> of married vs unmarried couples, you first want to plot a </a:t>
            </a:r>
            <a:r>
              <a:rPr lang="en-SG" sz="1600" dirty="0">
                <a:solidFill>
                  <a:schemeClr val="accent6"/>
                </a:solidFill>
              </a:rPr>
              <a:t>bar</a:t>
            </a:r>
            <a:r>
              <a:rPr lang="en-SG" sz="1600" dirty="0">
                <a:solidFill>
                  <a:schemeClr val="tx1"/>
                </a:solidFill>
              </a:rPr>
              <a:t> </a:t>
            </a:r>
            <a:r>
              <a:rPr lang="en-SG" sz="1600" dirty="0">
                <a:solidFill>
                  <a:schemeClr val="accent6"/>
                </a:solidFill>
              </a:rPr>
              <a:t>chart</a:t>
            </a:r>
            <a:r>
              <a:rPr lang="en-SG" sz="1600" dirty="0">
                <a:solidFill>
                  <a:schemeClr val="tx1"/>
                </a:solidFill>
              </a:rPr>
              <a:t> to </a:t>
            </a:r>
            <a:r>
              <a:rPr lang="en-SG" sz="1600" dirty="0">
                <a:solidFill>
                  <a:schemeClr val="accent6"/>
                </a:solidFill>
              </a:rPr>
              <a:t>see how much data </a:t>
            </a:r>
            <a:r>
              <a:rPr lang="en-SG" sz="1600" dirty="0">
                <a:solidFill>
                  <a:schemeClr val="tx1"/>
                </a:solidFill>
              </a:rPr>
              <a:t>of married vs unmarried couples you have. If you have data on a lot of married couples, but not a lot of data on unmarried couples, your predictions are going to have </a:t>
            </a:r>
            <a:r>
              <a:rPr lang="en-SG" sz="1600" dirty="0">
                <a:solidFill>
                  <a:schemeClr val="accent6"/>
                </a:solidFill>
              </a:rPr>
              <a:t>bias</a:t>
            </a:r>
            <a:r>
              <a:rPr lang="en-SG" sz="1600" dirty="0">
                <a:solidFill>
                  <a:schemeClr val="tx1"/>
                </a:solidFill>
              </a:rPr>
              <a:t>. You will need to find more data on unmarried couples to do more accurate predictions.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SG" sz="1600" dirty="0">
              <a:solidFill>
                <a:schemeClr val="accent6"/>
              </a:solidFill>
            </a:endParaRPr>
          </a:p>
        </p:txBody>
      </p:sp>
      <p:sp>
        <p:nvSpPr>
          <p:cNvPr id="22" name="Google Shape;148;p15">
            <a:extLst>
              <a:ext uri="{FF2B5EF4-FFF2-40B4-BE49-F238E27FC236}">
                <a16:creationId xmlns:a16="http://schemas.microsoft.com/office/drawing/2014/main" id="{05651F75-246A-8A49-A733-DF7B88BDEDC0}"/>
              </a:ext>
            </a:extLst>
          </p:cNvPr>
          <p:cNvSpPr txBox="1">
            <a:spLocks/>
          </p:cNvSpPr>
          <p:nvPr/>
        </p:nvSpPr>
        <p:spPr>
          <a:xfrm>
            <a:off x="1420275" y="4308393"/>
            <a:ext cx="7217850" cy="8594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SG" sz="16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29147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Visualization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Matplotlib Intro</a:t>
            </a: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4CDD298A-8D37-1142-B165-231923553F51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2209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Visualising data is an important step of data exploration and understanding. </a:t>
            </a:r>
            <a:r>
              <a:rPr lang="en-AU" sz="1600" dirty="0" err="1"/>
              <a:t>MatPlotLib</a:t>
            </a:r>
            <a:r>
              <a:rPr lang="en-AU" sz="1600" dirty="0"/>
              <a:t> is a very popular python library used for visualisations, and can add visualisations directly into your </a:t>
            </a:r>
            <a:r>
              <a:rPr lang="en-AU" sz="1600" dirty="0" err="1"/>
              <a:t>Juypter</a:t>
            </a:r>
            <a:r>
              <a:rPr lang="en-AU" sz="1600" dirty="0"/>
              <a:t> notebooks.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endParaRPr lang="en-SG" sz="1600" dirty="0"/>
          </a:p>
        </p:txBody>
      </p:sp>
      <p:sp>
        <p:nvSpPr>
          <p:cNvPr id="5" name="Google Shape;200;p21">
            <a:extLst>
              <a:ext uri="{FF2B5EF4-FFF2-40B4-BE49-F238E27FC236}">
                <a16:creationId xmlns:a16="http://schemas.microsoft.com/office/drawing/2014/main" id="{78E92C77-FE60-B749-9BD2-A95C3DA83401}"/>
              </a:ext>
            </a:extLst>
          </p:cNvPr>
          <p:cNvSpPr/>
          <p:nvPr/>
        </p:nvSpPr>
        <p:spPr>
          <a:xfrm>
            <a:off x="1839117" y="3090641"/>
            <a:ext cx="6380165" cy="26807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300"/>
            </a:pPr>
            <a:r>
              <a:rPr lang="en-AU" sz="1000" dirty="0">
                <a:solidFill>
                  <a:schemeClr val="tx1"/>
                </a:solidFill>
                <a:latin typeface="Courier New"/>
                <a:cs typeface="Courier New"/>
                <a:sym typeface="Lato"/>
              </a:rPr>
              <a:t>import </a:t>
            </a:r>
            <a:r>
              <a:rPr lang="en-AU" sz="1000" dirty="0" err="1">
                <a:solidFill>
                  <a:schemeClr val="tx1"/>
                </a:solidFill>
                <a:latin typeface="Courier New"/>
                <a:cs typeface="Courier New"/>
                <a:sym typeface="Lato"/>
              </a:rPr>
              <a:t>matplotlib.pyplot</a:t>
            </a:r>
            <a:r>
              <a:rPr lang="en-AU" sz="1000" dirty="0">
                <a:solidFill>
                  <a:schemeClr val="tx1"/>
                </a:solidFill>
                <a:latin typeface="Courier New"/>
                <a:cs typeface="Courier New"/>
                <a:sym typeface="Lato"/>
              </a:rPr>
              <a:t> as </a:t>
            </a:r>
            <a:r>
              <a:rPr lang="en-AU" sz="1000" dirty="0" err="1">
                <a:solidFill>
                  <a:schemeClr val="tx1"/>
                </a:solidFill>
                <a:latin typeface="Courier New"/>
                <a:cs typeface="Courier New"/>
                <a:sym typeface="Lato"/>
              </a:rPr>
              <a:t>plt</a:t>
            </a:r>
            <a:endParaRPr lang="en-AU" sz="1000" dirty="0">
              <a:solidFill>
                <a:schemeClr val="tx1"/>
              </a:solidFill>
              <a:latin typeface="Courier New"/>
              <a:cs typeface="Courier New"/>
              <a:sym typeface="Lato"/>
            </a:endParaRPr>
          </a:p>
          <a:p>
            <a:pPr>
              <a:buSzPts val="1300"/>
            </a:pPr>
            <a:r>
              <a:rPr lang="en-AU" sz="1000" dirty="0">
                <a:solidFill>
                  <a:schemeClr val="tx1"/>
                </a:solidFill>
                <a:latin typeface="Courier New"/>
                <a:cs typeface="Courier New"/>
              </a:rPr>
              <a:t>import </a:t>
            </a:r>
            <a:r>
              <a:rPr lang="en-AU" sz="1000" dirty="0" err="1">
                <a:solidFill>
                  <a:schemeClr val="tx1"/>
                </a:solidFill>
                <a:latin typeface="Courier New"/>
                <a:cs typeface="Courier New"/>
              </a:rPr>
              <a:t>numpy</a:t>
            </a:r>
            <a:r>
              <a:rPr lang="en-AU" sz="1000" dirty="0">
                <a:solidFill>
                  <a:schemeClr val="tx1"/>
                </a:solidFill>
                <a:latin typeface="Courier New"/>
                <a:cs typeface="Courier New"/>
              </a:rPr>
              <a:t> as np</a:t>
            </a:r>
          </a:p>
          <a:p>
            <a:r>
              <a:rPr lang="en-AU" sz="1000" dirty="0">
                <a:solidFill>
                  <a:schemeClr val="tx1"/>
                </a:solidFill>
                <a:latin typeface="Courier New"/>
                <a:cs typeface="Courier New"/>
              </a:rPr>
              <a:t>%matplotlib inline</a:t>
            </a:r>
          </a:p>
          <a:p>
            <a:endParaRPr lang="en-AU" sz="1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AU" sz="1000" dirty="0">
                <a:solidFill>
                  <a:srgbClr val="00B050"/>
                </a:solidFill>
                <a:latin typeface="Courier New"/>
                <a:cs typeface="Courier New"/>
              </a:rPr>
              <a:t># Generate a sequence of numbers from -10 to 10 with 100 steps in between </a:t>
            </a:r>
          </a:p>
          <a:p>
            <a:r>
              <a:rPr lang="en-AU" sz="1000" dirty="0">
                <a:solidFill>
                  <a:schemeClr val="tx1"/>
                </a:solidFill>
                <a:latin typeface="Courier New"/>
                <a:cs typeface="Courier New"/>
              </a:rPr>
              <a:t>x = </a:t>
            </a:r>
            <a:r>
              <a:rPr lang="en-AU" sz="1000" dirty="0" err="1">
                <a:solidFill>
                  <a:schemeClr val="tx1"/>
                </a:solidFill>
                <a:latin typeface="Courier New"/>
                <a:cs typeface="Courier New"/>
              </a:rPr>
              <a:t>np.linspace</a:t>
            </a:r>
            <a:r>
              <a:rPr lang="en-AU" sz="1000" dirty="0">
                <a:solidFill>
                  <a:schemeClr val="tx1"/>
                </a:solidFill>
                <a:latin typeface="Courier New"/>
                <a:cs typeface="Courier New"/>
              </a:rPr>
              <a:t>(-10, 10, 100) </a:t>
            </a:r>
          </a:p>
          <a:p>
            <a:endParaRPr lang="en-AU" sz="1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AU" sz="1000" dirty="0">
                <a:solidFill>
                  <a:srgbClr val="00B050"/>
                </a:solidFill>
                <a:latin typeface="Courier New"/>
                <a:cs typeface="Courier New"/>
              </a:rPr>
              <a:t># Create a second array using sine </a:t>
            </a:r>
          </a:p>
          <a:p>
            <a:r>
              <a:rPr lang="en-AU" sz="1000" dirty="0">
                <a:solidFill>
                  <a:schemeClr val="tx1"/>
                </a:solidFill>
                <a:latin typeface="Courier New"/>
                <a:cs typeface="Courier New"/>
              </a:rPr>
              <a:t>y = </a:t>
            </a:r>
            <a:r>
              <a:rPr lang="en-AU" sz="1000" dirty="0" err="1">
                <a:solidFill>
                  <a:schemeClr val="tx1"/>
                </a:solidFill>
                <a:latin typeface="Courier New"/>
                <a:cs typeface="Courier New"/>
              </a:rPr>
              <a:t>np.sin</a:t>
            </a:r>
            <a:r>
              <a:rPr lang="en-AU" sz="1000" dirty="0">
                <a:solidFill>
                  <a:schemeClr val="tx1"/>
                </a:solidFill>
                <a:latin typeface="Courier New"/>
                <a:cs typeface="Courier New"/>
              </a:rPr>
              <a:t>(x) </a:t>
            </a:r>
          </a:p>
          <a:p>
            <a:endParaRPr lang="en-AU" sz="1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AU" sz="1000" dirty="0">
                <a:solidFill>
                  <a:srgbClr val="00B050"/>
                </a:solidFill>
                <a:latin typeface="Courier New"/>
                <a:cs typeface="Courier New"/>
              </a:rPr>
              <a:t># The plot function makes a line chart of one array </a:t>
            </a:r>
          </a:p>
          <a:p>
            <a:r>
              <a:rPr lang="en-AU" sz="1000" dirty="0">
                <a:solidFill>
                  <a:srgbClr val="00B050"/>
                </a:solidFill>
                <a:latin typeface="Courier New"/>
                <a:cs typeface="Courier New"/>
              </a:rPr>
              <a:t># against another </a:t>
            </a:r>
          </a:p>
          <a:p>
            <a:r>
              <a:rPr lang="en-AU" sz="1000" dirty="0" err="1">
                <a:solidFill>
                  <a:schemeClr val="tx1"/>
                </a:solidFill>
                <a:latin typeface="Courier New"/>
                <a:cs typeface="Courier New"/>
              </a:rPr>
              <a:t>plt.plot</a:t>
            </a:r>
            <a:r>
              <a:rPr lang="en-AU" sz="1000" dirty="0">
                <a:solidFill>
                  <a:schemeClr val="tx1"/>
                </a:solidFill>
                <a:latin typeface="Courier New"/>
                <a:cs typeface="Courier New"/>
              </a:rPr>
              <a:t>(x, y, marker="x")</a:t>
            </a:r>
            <a:endParaRPr sz="1000" dirty="0">
              <a:solidFill>
                <a:schemeClr val="tx1"/>
              </a:solidFill>
              <a:latin typeface="Courier New"/>
              <a:cs typeface="Courier New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C4DD8-BF76-2C4E-95D5-0D7378B93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1016" y="4319737"/>
            <a:ext cx="1960557" cy="13287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2761726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Visualization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Matplotlib Core Concepts</a:t>
            </a:r>
          </a:p>
        </p:txBody>
      </p:sp>
      <p:sp>
        <p:nvSpPr>
          <p:cNvPr id="7" name="Google Shape;148;p15">
            <a:extLst>
              <a:ext uri="{FF2B5EF4-FFF2-40B4-BE49-F238E27FC236}">
                <a16:creationId xmlns:a16="http://schemas.microsoft.com/office/drawing/2014/main" id="{4CDD298A-8D37-1142-B165-231923553F51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4910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AU" sz="1600" dirty="0">
                <a:solidFill>
                  <a:schemeClr val="tx1"/>
                </a:solidFill>
              </a:rPr>
              <a:t>A matplotlib object is constructed out of the following components:</a:t>
            </a:r>
          </a:p>
          <a:p>
            <a:pPr lvl="0"/>
            <a:endParaRPr lang="en-AU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tx1"/>
                </a:solidFill>
              </a:rPr>
              <a:t>A </a:t>
            </a:r>
            <a:r>
              <a:rPr lang="en-AU" sz="1600" dirty="0">
                <a:solidFill>
                  <a:schemeClr val="accent6"/>
                </a:solidFill>
              </a:rPr>
              <a:t>figure</a:t>
            </a:r>
            <a:r>
              <a:rPr lang="en-AU" sz="1600" dirty="0">
                <a:solidFill>
                  <a:schemeClr val="tx1"/>
                </a:solidFill>
              </a:rPr>
              <a:t> is the overall pane in which the visualisation is drawn. </a:t>
            </a:r>
            <a:r>
              <a:rPr lang="en-AU" sz="1600" dirty="0">
                <a:solidFill>
                  <a:schemeClr val="accent6"/>
                </a:solidFill>
              </a:rPr>
              <a:t>Figures</a:t>
            </a:r>
            <a:r>
              <a:rPr lang="en-AU" sz="1600" dirty="0">
                <a:solidFill>
                  <a:schemeClr val="tx1"/>
                </a:solidFill>
              </a:rPr>
              <a:t> contain </a:t>
            </a:r>
            <a:r>
              <a:rPr lang="en-AU" sz="1600" dirty="0">
                <a:solidFill>
                  <a:schemeClr val="accent6"/>
                </a:solidFill>
              </a:rPr>
              <a:t>Axes</a:t>
            </a:r>
            <a:r>
              <a:rPr lang="en-AU" sz="1600" dirty="0">
                <a:solidFill>
                  <a:schemeClr val="tx1"/>
                </a:solidFill>
              </a:rPr>
              <a:t>, legends, subtitles, and colour bars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tx1"/>
                </a:solidFill>
              </a:rPr>
              <a:t>An </a:t>
            </a:r>
            <a:r>
              <a:rPr lang="en-AU" sz="1600" dirty="0">
                <a:solidFill>
                  <a:schemeClr val="accent6"/>
                </a:solidFill>
              </a:rPr>
              <a:t>axes</a:t>
            </a:r>
            <a:r>
              <a:rPr lang="en-AU" sz="1600" dirty="0">
                <a:solidFill>
                  <a:schemeClr val="tx1"/>
                </a:solidFill>
              </a:rPr>
              <a:t> is plotted inside the </a:t>
            </a:r>
            <a:r>
              <a:rPr lang="en-AU" sz="1600" dirty="0">
                <a:solidFill>
                  <a:schemeClr val="accent6"/>
                </a:solidFill>
              </a:rPr>
              <a:t>figure</a:t>
            </a:r>
            <a:r>
              <a:rPr lang="en-AU" sz="1600" dirty="0">
                <a:solidFill>
                  <a:schemeClr val="tx1"/>
                </a:solidFill>
              </a:rPr>
              <a:t>, and contains the actual data. A </a:t>
            </a:r>
            <a:r>
              <a:rPr lang="en-AU" sz="1600" dirty="0">
                <a:solidFill>
                  <a:schemeClr val="accent6"/>
                </a:solidFill>
              </a:rPr>
              <a:t>figure</a:t>
            </a:r>
            <a:r>
              <a:rPr lang="en-AU" sz="1600" dirty="0">
                <a:solidFill>
                  <a:schemeClr val="tx1"/>
                </a:solidFill>
              </a:rPr>
              <a:t> can have multiple </a:t>
            </a:r>
            <a:r>
              <a:rPr lang="en-AU" sz="1600" dirty="0">
                <a:solidFill>
                  <a:schemeClr val="accent6"/>
                </a:solidFill>
              </a:rPr>
              <a:t>axes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tx1"/>
                </a:solidFill>
              </a:rPr>
              <a:t>Each </a:t>
            </a:r>
            <a:r>
              <a:rPr lang="en-AU" sz="1600" dirty="0">
                <a:solidFill>
                  <a:schemeClr val="accent6"/>
                </a:solidFill>
              </a:rPr>
              <a:t>axes</a:t>
            </a:r>
            <a:r>
              <a:rPr lang="en-AU" sz="1600" dirty="0">
                <a:solidFill>
                  <a:schemeClr val="tx1"/>
                </a:solidFill>
              </a:rPr>
              <a:t> has an</a:t>
            </a:r>
            <a:r>
              <a:rPr lang="en-AU" sz="1600" dirty="0">
                <a:solidFill>
                  <a:schemeClr val="accent5"/>
                </a:solidFill>
              </a:rPr>
              <a:t> </a:t>
            </a:r>
            <a:r>
              <a:rPr lang="en-AU" sz="1600" dirty="0">
                <a:solidFill>
                  <a:schemeClr val="accent6"/>
                </a:solidFill>
              </a:rPr>
              <a:t>x-axis</a:t>
            </a:r>
            <a:r>
              <a:rPr lang="en-AU" sz="1600" dirty="0">
                <a:solidFill>
                  <a:schemeClr val="tx1"/>
                </a:solidFill>
              </a:rPr>
              <a:t> and </a:t>
            </a:r>
            <a:r>
              <a:rPr lang="en-AU" sz="1600" dirty="0">
                <a:solidFill>
                  <a:schemeClr val="accent6"/>
                </a:solidFill>
              </a:rPr>
              <a:t>y-axis</a:t>
            </a:r>
            <a:r>
              <a:rPr lang="en-AU" sz="1600" dirty="0">
                <a:solidFill>
                  <a:schemeClr val="tx1"/>
                </a:solidFill>
              </a:rPr>
              <a:t>. Axes contain ticks, labels, legends, and titles themselves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accent6"/>
                </a:solidFill>
              </a:rPr>
              <a:t>Subplots</a:t>
            </a:r>
            <a:r>
              <a:rPr lang="en-AU" sz="1600" dirty="0">
                <a:solidFill>
                  <a:schemeClr val="tx1"/>
                </a:solidFill>
              </a:rPr>
              <a:t> are to arrange </a:t>
            </a:r>
            <a:r>
              <a:rPr lang="en-AU" sz="1600" dirty="0">
                <a:solidFill>
                  <a:schemeClr val="accent6"/>
                </a:solidFill>
              </a:rPr>
              <a:t>axes</a:t>
            </a:r>
            <a:r>
              <a:rPr lang="en-AU" sz="1600" dirty="0">
                <a:solidFill>
                  <a:schemeClr val="tx1"/>
                </a:solidFill>
              </a:rPr>
              <a:t> in a grid like structure to have multiple plots on one </a:t>
            </a:r>
            <a:r>
              <a:rPr lang="en-AU" sz="1600" dirty="0">
                <a:solidFill>
                  <a:schemeClr val="accent6"/>
                </a:solidFill>
              </a:rPr>
              <a:t>figure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tx1"/>
                </a:solidFill>
              </a:rPr>
              <a:t>Spines are the lines that form the boundaries around your axes. It’s common only to have a left </a:t>
            </a:r>
            <a:r>
              <a:rPr lang="en-AU" sz="1600" dirty="0">
                <a:solidFill>
                  <a:schemeClr val="accent6"/>
                </a:solidFill>
              </a:rPr>
              <a:t>spine</a:t>
            </a:r>
            <a:r>
              <a:rPr lang="en-AU" sz="1600" dirty="0">
                <a:solidFill>
                  <a:schemeClr val="tx1"/>
                </a:solidFill>
              </a:rPr>
              <a:t> and bottom </a:t>
            </a:r>
            <a:r>
              <a:rPr lang="en-AU" sz="1600" dirty="0">
                <a:solidFill>
                  <a:schemeClr val="accent6"/>
                </a:solidFill>
              </a:rPr>
              <a:t>spine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err="1">
                <a:solidFill>
                  <a:schemeClr val="accent6"/>
                </a:solidFill>
              </a:rPr>
              <a:t>Pyplot</a:t>
            </a:r>
            <a:r>
              <a:rPr lang="en-AU" sz="1600" dirty="0">
                <a:solidFill>
                  <a:schemeClr val="tx1"/>
                </a:solidFill>
              </a:rPr>
              <a:t> is a handy </a:t>
            </a:r>
            <a:r>
              <a:rPr lang="en-AU" sz="1600" dirty="0">
                <a:solidFill>
                  <a:schemeClr val="accent6"/>
                </a:solidFill>
              </a:rPr>
              <a:t>matplotlib</a:t>
            </a:r>
            <a:r>
              <a:rPr lang="en-AU" sz="1600" dirty="0">
                <a:solidFill>
                  <a:schemeClr val="tx1"/>
                </a:solidFill>
              </a:rPr>
              <a:t> library that abstracts away some complexities to make plotting easier, however for complex plots you will want more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solidFill>
                  <a:schemeClr val="tx1"/>
                </a:solidFill>
              </a:rPr>
              <a:t>When plotting to something other than a </a:t>
            </a:r>
            <a:r>
              <a:rPr lang="en-AU" sz="1600" dirty="0" err="1">
                <a:solidFill>
                  <a:schemeClr val="accent6"/>
                </a:solidFill>
              </a:rPr>
              <a:t>Jupyter</a:t>
            </a:r>
            <a:r>
              <a:rPr lang="en-AU" sz="1600" dirty="0">
                <a:solidFill>
                  <a:schemeClr val="tx1"/>
                </a:solidFill>
              </a:rPr>
              <a:t> notebook, you will need to plot to the appropriate </a:t>
            </a:r>
            <a:r>
              <a:rPr lang="en-AU" sz="1600" dirty="0">
                <a:solidFill>
                  <a:schemeClr val="accent6"/>
                </a:solidFill>
              </a:rPr>
              <a:t>backend</a:t>
            </a:r>
            <a:r>
              <a:rPr lang="en-AU" sz="1600" dirty="0">
                <a:solidFill>
                  <a:schemeClr val="tx1"/>
                </a:solidFill>
              </a:rPr>
              <a:t> (terminal output, plot to a jpg on your disk, etc)</a:t>
            </a:r>
          </a:p>
          <a:p>
            <a:pPr marL="285750" indent="-285750"/>
            <a:endParaRPr lang="en-AU" sz="1600" dirty="0">
              <a:solidFill>
                <a:schemeClr val="tx1"/>
              </a:solidFill>
            </a:endParaRPr>
          </a:p>
          <a:p>
            <a:pPr lvl="0"/>
            <a:endParaRPr lang="en-AU" sz="1600" dirty="0">
              <a:solidFill>
                <a:schemeClr val="tx1"/>
              </a:solidFill>
            </a:endParaRPr>
          </a:p>
          <a:p>
            <a:pPr lvl="0"/>
            <a:endParaRPr lang="en-AU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9124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Visualization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Matplotlib – The Code</a:t>
            </a:r>
          </a:p>
        </p:txBody>
      </p:sp>
      <p:sp>
        <p:nvSpPr>
          <p:cNvPr id="5" name="Google Shape;200;p21">
            <a:extLst>
              <a:ext uri="{FF2B5EF4-FFF2-40B4-BE49-F238E27FC236}">
                <a16:creationId xmlns:a16="http://schemas.microsoft.com/office/drawing/2014/main" id="{E0FD9034-9609-D844-A7AE-3743F4F3203D}"/>
              </a:ext>
            </a:extLst>
          </p:cNvPr>
          <p:cNvSpPr/>
          <p:nvPr/>
        </p:nvSpPr>
        <p:spPr>
          <a:xfrm>
            <a:off x="3726502" y="2134203"/>
            <a:ext cx="5590652" cy="3158713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endParaRPr sz="1000" dirty="0">
              <a:solidFill>
                <a:schemeClr val="lt2"/>
              </a:solidFill>
              <a:latin typeface="Courier New"/>
              <a:cs typeface="Courier New"/>
            </a:endParaRPr>
          </a:p>
        </p:txBody>
      </p:sp>
      <p:sp>
        <p:nvSpPr>
          <p:cNvPr id="6" name="Google Shape;200;p21">
            <a:extLst>
              <a:ext uri="{FF2B5EF4-FFF2-40B4-BE49-F238E27FC236}">
                <a16:creationId xmlns:a16="http://schemas.microsoft.com/office/drawing/2014/main" id="{3E2FC919-30A2-3E49-8289-20FE27FF65BF}"/>
              </a:ext>
            </a:extLst>
          </p:cNvPr>
          <p:cNvSpPr/>
          <p:nvPr/>
        </p:nvSpPr>
        <p:spPr>
          <a:xfrm>
            <a:off x="571330" y="2134204"/>
            <a:ext cx="3079105" cy="31587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rgbClr val="00B050"/>
                </a:solidFill>
                <a:latin typeface="Courier New"/>
                <a:cs typeface="Courier New"/>
              </a:rPr>
              <a:t># Import `</a:t>
            </a:r>
            <a:r>
              <a:rPr lang="en-AU" sz="900" dirty="0" err="1">
                <a:solidFill>
                  <a:srgbClr val="00B050"/>
                </a:solidFill>
                <a:latin typeface="Courier New"/>
                <a:cs typeface="Courier New"/>
              </a:rPr>
              <a:t>pyplot</a:t>
            </a:r>
            <a:r>
              <a:rPr lang="en-AU" sz="900" dirty="0">
                <a:solidFill>
                  <a:srgbClr val="00B050"/>
                </a:solidFill>
                <a:latin typeface="Courier New"/>
                <a:cs typeface="Courier New"/>
              </a:rPr>
              <a:t>` from `matplotlib`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import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matplotlib.pyplot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 as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plt</a:t>
            </a:r>
            <a:endParaRPr lang="en-AU" sz="9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endParaRPr lang="en-AU" sz="900" dirty="0">
              <a:solidFill>
                <a:schemeClr val="lt2"/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rgbClr val="00B050"/>
                </a:solidFill>
                <a:latin typeface="Courier New"/>
                <a:cs typeface="Courier New"/>
              </a:rPr>
              <a:t># Initialize the plot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fig =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plt.figure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figsize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=(20,10))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ax1 =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fig.add_subplot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(131)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ax2 =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fig.add_subplot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(132)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ax3 =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fig.add_subplot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(133)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endParaRPr lang="en-AU" sz="900" dirty="0">
              <a:solidFill>
                <a:schemeClr val="lt2"/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rgbClr val="00B050"/>
                </a:solidFill>
                <a:latin typeface="Courier New"/>
                <a:cs typeface="Courier New"/>
              </a:rPr>
              <a:t># Plot the data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ax1.bar([1,2,3],[3,4,5])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ax2.barh([0.5,1,2.5],[0,1,2])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ax2.axhline(0.45)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ax1.axvline(0.65)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ax3.scatter(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np.linspace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(0, 1, 5), </a:t>
            </a: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np.linspace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(0, 5, 5))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endParaRPr lang="en-AU" sz="900" dirty="0">
              <a:solidFill>
                <a:schemeClr val="lt2"/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>
                <a:solidFill>
                  <a:srgbClr val="00B050"/>
                </a:solidFill>
                <a:latin typeface="Courier New"/>
                <a:cs typeface="Courier New"/>
              </a:rPr>
              <a:t># Show the plot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900" dirty="0" err="1">
                <a:solidFill>
                  <a:schemeClr val="tx1"/>
                </a:solidFill>
                <a:latin typeface="Courier New"/>
                <a:cs typeface="Courier New"/>
              </a:rPr>
              <a:t>plt.show</a:t>
            </a:r>
            <a:r>
              <a:rPr lang="en-AU" sz="900" dirty="0">
                <a:solidFill>
                  <a:schemeClr val="tx1"/>
                </a:solidFill>
                <a:latin typeface="Courier New"/>
                <a:cs typeface="Courier New"/>
              </a:rPr>
              <a:t>()</a:t>
            </a:r>
            <a:endParaRPr sz="900" dirty="0">
              <a:solidFill>
                <a:schemeClr val="tx1"/>
              </a:solidFill>
              <a:latin typeface="Courier New"/>
              <a:cs typeface="Courier New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C4820F-43B1-774B-B03F-4AAB0C6939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2998" y="2375642"/>
            <a:ext cx="5465889" cy="274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80352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Visualization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Matplotlib – The Code</a:t>
            </a:r>
          </a:p>
        </p:txBody>
      </p:sp>
      <p:sp>
        <p:nvSpPr>
          <p:cNvPr id="7" name="Google Shape;200;p21">
            <a:extLst>
              <a:ext uri="{FF2B5EF4-FFF2-40B4-BE49-F238E27FC236}">
                <a16:creationId xmlns:a16="http://schemas.microsoft.com/office/drawing/2014/main" id="{0456F799-D041-6D4E-B8E1-0C4FBD038C4A}"/>
              </a:ext>
            </a:extLst>
          </p:cNvPr>
          <p:cNvSpPr/>
          <p:nvPr/>
        </p:nvSpPr>
        <p:spPr>
          <a:xfrm>
            <a:off x="5473240" y="1935450"/>
            <a:ext cx="3707775" cy="3293645"/>
          </a:xfrm>
          <a:prstGeom prst="rect">
            <a:avLst/>
          </a:prstGeom>
          <a:solidFill>
            <a:schemeClr val="bg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endParaRPr sz="1000" dirty="0">
              <a:solidFill>
                <a:schemeClr val="bg1"/>
              </a:solidFill>
              <a:latin typeface="Lato" panose="020B0604020202020204" charset="0"/>
              <a:cs typeface="Lato" panose="020B0604020202020204" charset="0"/>
            </a:endParaRPr>
          </a:p>
        </p:txBody>
      </p:sp>
      <p:sp>
        <p:nvSpPr>
          <p:cNvPr id="9" name="Google Shape;200;p21">
            <a:extLst>
              <a:ext uri="{FF2B5EF4-FFF2-40B4-BE49-F238E27FC236}">
                <a16:creationId xmlns:a16="http://schemas.microsoft.com/office/drawing/2014/main" id="{0FBE1282-9D7D-B54D-83D4-2F76AA85C907}"/>
              </a:ext>
            </a:extLst>
          </p:cNvPr>
          <p:cNvSpPr/>
          <p:nvPr/>
        </p:nvSpPr>
        <p:spPr>
          <a:xfrm>
            <a:off x="641669" y="1937257"/>
            <a:ext cx="4642792" cy="32918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1200" dirty="0">
                <a:solidFill>
                  <a:srgbClr val="00B050"/>
                </a:solidFill>
                <a:latin typeface="Courier New"/>
                <a:cs typeface="Courier New"/>
              </a:rPr>
              <a:t># create a scatter matrix from the </a:t>
            </a:r>
            <a:r>
              <a:rPr lang="en-AU" sz="1200" dirty="0" err="1">
                <a:solidFill>
                  <a:srgbClr val="00B050"/>
                </a:solidFill>
                <a:latin typeface="Courier New"/>
                <a:cs typeface="Courier New"/>
              </a:rPr>
              <a:t>dataframe</a:t>
            </a:r>
            <a:r>
              <a:rPr lang="en-AU" sz="1200" dirty="0">
                <a:solidFill>
                  <a:srgbClr val="00B050"/>
                </a:solidFill>
                <a:latin typeface="Courier New"/>
                <a:cs typeface="Courier New"/>
              </a:rPr>
              <a:t>, </a:t>
            </a:r>
            <a:r>
              <a:rPr lang="en-AU" sz="1200" dirty="0" err="1">
                <a:solidFill>
                  <a:srgbClr val="00B050"/>
                </a:solidFill>
                <a:latin typeface="Courier New"/>
                <a:cs typeface="Courier New"/>
              </a:rPr>
              <a:t>color</a:t>
            </a:r>
            <a:r>
              <a:rPr lang="en-AU" sz="1200" dirty="0">
                <a:solidFill>
                  <a:srgbClr val="00B050"/>
                </a:solidFill>
                <a:latin typeface="Courier New"/>
                <a:cs typeface="Courier New"/>
              </a:rPr>
              <a:t> by </a:t>
            </a:r>
            <a:r>
              <a:rPr lang="en-AU" sz="1200" dirty="0" err="1">
                <a:solidFill>
                  <a:srgbClr val="00B050"/>
                </a:solidFill>
                <a:latin typeface="Courier New"/>
                <a:cs typeface="Courier New"/>
              </a:rPr>
              <a:t>y_train</a:t>
            </a:r>
            <a:endParaRPr lang="en-AU" sz="1200" dirty="0">
              <a:solidFill>
                <a:srgbClr val="00B050"/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endParaRPr lang="en-AU" sz="12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1200" dirty="0" err="1">
                <a:solidFill>
                  <a:schemeClr val="tx1"/>
                </a:solidFill>
                <a:latin typeface="Courier New"/>
                <a:cs typeface="Courier New"/>
              </a:rPr>
              <a:t>pd.plotting.scatter_matrix</a:t>
            </a: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(</a:t>
            </a:r>
            <a:r>
              <a:rPr lang="en-AU" sz="1200" dirty="0" err="1">
                <a:solidFill>
                  <a:schemeClr val="tx1"/>
                </a:solidFill>
                <a:latin typeface="Courier New"/>
                <a:cs typeface="Courier New"/>
              </a:rPr>
              <a:t>iris_df</a:t>
            </a: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, 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	c=</a:t>
            </a:r>
            <a:r>
              <a:rPr lang="en-AU" sz="1200" dirty="0" err="1">
                <a:solidFill>
                  <a:schemeClr val="tx1"/>
                </a:solidFill>
                <a:latin typeface="Courier New"/>
                <a:cs typeface="Courier New"/>
              </a:rPr>
              <a:t>y_train</a:t>
            </a: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,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	</a:t>
            </a:r>
            <a:r>
              <a:rPr lang="en-AU" sz="1200" dirty="0" err="1">
                <a:solidFill>
                  <a:schemeClr val="tx1"/>
                </a:solidFill>
                <a:latin typeface="Courier New"/>
                <a:cs typeface="Courier New"/>
              </a:rPr>
              <a:t>figsize</a:t>
            </a: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=(15, 15),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	marker=‘o’,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	</a:t>
            </a:r>
            <a:r>
              <a:rPr lang="en-AU" sz="1200" dirty="0" err="1">
                <a:solidFill>
                  <a:schemeClr val="tx1"/>
                </a:solidFill>
                <a:latin typeface="Courier New"/>
                <a:cs typeface="Courier New"/>
              </a:rPr>
              <a:t>hist_kwds</a:t>
            </a: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={'bins': 20},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	s=60,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	alpha=.8</a:t>
            </a:r>
          </a:p>
          <a:p>
            <a:pPr marR="50800">
              <a:lnSpc>
                <a:spcPct val="114000"/>
              </a:lnSpc>
              <a:buClr>
                <a:schemeClr val="lt1"/>
              </a:buClr>
              <a:buSzPts val="1300"/>
            </a:pPr>
            <a:r>
              <a:rPr lang="en-AU" sz="1200" dirty="0">
                <a:solidFill>
                  <a:schemeClr val="tx1"/>
                </a:solidFill>
                <a:latin typeface="Courier New"/>
                <a:cs typeface="Courier New"/>
              </a:rPr>
              <a:t>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EF0CF7-7D0A-7947-9012-7683AC3E7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6058" y="2034060"/>
            <a:ext cx="3182138" cy="30964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362D50-2963-8A44-8022-507F8FF9E2D7}"/>
              </a:ext>
            </a:extLst>
          </p:cNvPr>
          <p:cNvSpPr txBox="1"/>
          <p:nvPr/>
        </p:nvSpPr>
        <p:spPr>
          <a:xfrm>
            <a:off x="6185096" y="434222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128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2840620" y="2972100"/>
            <a:ext cx="4377159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2800" dirty="0"/>
              <a:t>Visualization</a:t>
            </a:r>
          </a:p>
          <a:p>
            <a:pPr algn="ctr"/>
            <a:r>
              <a:rPr lang="en-AU" sz="1600" dirty="0">
                <a:solidFill>
                  <a:schemeClr val="accent6"/>
                </a:solidFill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143548484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 descr="powerpoint template-2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C63D99FA-7C27-5741-BB17-8F1D6DF65BEC}"/>
              </a:ext>
            </a:extLst>
          </p:cNvPr>
          <p:cNvSpPr txBox="1">
            <a:spLocks/>
          </p:cNvSpPr>
          <p:nvPr/>
        </p:nvSpPr>
        <p:spPr>
          <a:xfrm>
            <a:off x="1841210" y="3096750"/>
            <a:ext cx="637598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SG" sz="4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Self-learning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1250850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Why Python?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Why Learn Python?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0C34873F-419F-C744-9191-60EB765C3304}"/>
              </a:ext>
            </a:extLst>
          </p:cNvPr>
          <p:cNvSpPr txBox="1">
            <a:spLocks/>
          </p:cNvSpPr>
          <p:nvPr/>
        </p:nvSpPr>
        <p:spPr>
          <a:xfrm>
            <a:off x="1297500" y="1701600"/>
            <a:ext cx="7170000" cy="35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/>
              <a:t>Nature of python makes it a </a:t>
            </a:r>
            <a:r>
              <a:rPr lang="en-SG" sz="1600" dirty="0">
                <a:solidFill>
                  <a:schemeClr val="accent6"/>
                </a:solidFill>
              </a:rPr>
              <a:t>great fit</a:t>
            </a:r>
            <a:r>
              <a:rPr lang="en-SG" sz="1600" dirty="0"/>
              <a:t> for data analytics.</a:t>
            </a:r>
          </a:p>
          <a:p>
            <a:pPr marL="285750" indent="-28575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accent6"/>
                </a:solidFill>
              </a:rPr>
              <a:t>General purpose </a:t>
            </a:r>
            <a:r>
              <a:rPr lang="en-SG" sz="1600" dirty="0"/>
              <a:t>language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Easy to learn compared to other languages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Readable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Extensive set of </a:t>
            </a:r>
            <a:r>
              <a:rPr lang="en-SG" sz="1600" dirty="0">
                <a:solidFill>
                  <a:schemeClr val="accent6"/>
                </a:solidFill>
              </a:rPr>
              <a:t>libraries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Easy integration with other apps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Active community &amp; ecosystem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Deals with files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Job opportunities – python is in demand!</a:t>
            </a:r>
          </a:p>
          <a:p>
            <a:pPr>
              <a:spcBef>
                <a:spcPts val="1600"/>
              </a:spcBef>
            </a:pPr>
            <a:r>
              <a:rPr lang="en-SG" sz="1600" dirty="0">
                <a:solidFill>
                  <a:schemeClr val="accent6"/>
                </a:solidFill>
              </a:rPr>
              <a:t>R</a:t>
            </a:r>
            <a:r>
              <a:rPr lang="en-SG" sz="1600" dirty="0"/>
              <a:t> - from Statisticians community – great for queries of data in databases</a:t>
            </a:r>
          </a:p>
          <a:p>
            <a:pPr>
              <a:spcBef>
                <a:spcPts val="1600"/>
              </a:spcBef>
              <a:spcAft>
                <a:spcPts val="1600"/>
              </a:spcAft>
            </a:pPr>
            <a:r>
              <a:rPr lang="en-SG" sz="1600" dirty="0">
                <a:solidFill>
                  <a:schemeClr val="accent6"/>
                </a:solidFill>
              </a:rPr>
              <a:t>Python</a:t>
            </a:r>
            <a:r>
              <a:rPr lang="en-SG" sz="1600" dirty="0"/>
              <a:t> - from Computer Science community – can tackle data and analytics problems end to end (from data ingestion to model deployment)</a:t>
            </a:r>
          </a:p>
        </p:txBody>
      </p:sp>
    </p:spTree>
    <p:extLst>
      <p:ext uri="{BB962C8B-B14F-4D97-AF65-F5344CB8AC3E}">
        <p14:creationId xmlns:p14="http://schemas.microsoft.com/office/powerpoint/2010/main" val="256126309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Resource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362D50-2963-8A44-8022-507F8FF9E2D7}"/>
              </a:ext>
            </a:extLst>
          </p:cNvPr>
          <p:cNvSpPr txBox="1"/>
          <p:nvPr/>
        </p:nvSpPr>
        <p:spPr>
          <a:xfrm>
            <a:off x="6185096" y="434222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Google Shape;148;p15">
            <a:extLst>
              <a:ext uri="{FF2B5EF4-FFF2-40B4-BE49-F238E27FC236}">
                <a16:creationId xmlns:a16="http://schemas.microsoft.com/office/drawing/2014/main" id="{43FED03E-30D1-D441-9E6B-11DD68363AA2}"/>
              </a:ext>
            </a:extLst>
          </p:cNvPr>
          <p:cNvSpPr txBox="1">
            <a:spLocks/>
          </p:cNvSpPr>
          <p:nvPr/>
        </p:nvSpPr>
        <p:spPr>
          <a:xfrm>
            <a:off x="1297500" y="1307850"/>
            <a:ext cx="8123775" cy="4910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/>
              <a:t>Pandas Documents:  </a:t>
            </a:r>
            <a:r>
              <a:rPr lang="en-SG" sz="1600" u="sng" dirty="0">
                <a:solidFill>
                  <a:schemeClr val="hlink"/>
                </a:solidFill>
                <a:hlinkClick r:id="rId4"/>
              </a:rPr>
              <a:t>https://pandas.pydata.org/pandas-docs/version/0.23.4/generated/pandas.DataFrame.html</a:t>
            </a: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/>
              <a:t>Python Data Science Handbook: </a:t>
            </a:r>
            <a:r>
              <a:rPr lang="en-SG" sz="1600" u="sng" dirty="0">
                <a:solidFill>
                  <a:schemeClr val="hlink"/>
                </a:solidFill>
                <a:hlinkClick r:id="rId5"/>
              </a:rPr>
              <a:t>https://jakevdp.github.io/PythonDataScienceHandbook/03.01-introducing-pandas-objects.html</a:t>
            </a: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/>
              <a:t>Python for Finance: </a:t>
            </a:r>
            <a:r>
              <a:rPr lang="en-SG" sz="1600" dirty="0" err="1"/>
              <a:t>Analyze</a:t>
            </a:r>
            <a:r>
              <a:rPr lang="en-SG" sz="1600" dirty="0"/>
              <a:t> Big Financial Data by Yves </a:t>
            </a:r>
            <a:r>
              <a:rPr lang="en-SG" sz="1600" dirty="0" err="1"/>
              <a:t>Hilpisch</a:t>
            </a: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dirty="0"/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/>
              <a:t>Python Cheat Sheets: </a:t>
            </a:r>
            <a:r>
              <a:rPr lang="en-SG" sz="1600" u="sng" dirty="0">
                <a:solidFill>
                  <a:schemeClr val="accent5"/>
                </a:solidFill>
                <a:hlinkClick r:id="rId6"/>
              </a:rPr>
              <a:t>https://github.com/abhat222/Data-Science--Cheat-Sheet/blob/master/Python/python-cheatsheets-ds.pdf</a:t>
            </a:r>
            <a:endParaRPr lang="en-SG" sz="1600" u="sng" dirty="0">
              <a:solidFill>
                <a:schemeClr val="accent5"/>
              </a:solidFill>
            </a:endParaRPr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u="sng" dirty="0">
              <a:solidFill>
                <a:schemeClr val="accent5"/>
              </a:solidFill>
            </a:endParaRPr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dirty="0"/>
              <a:t>Paid + Free Learning: </a:t>
            </a:r>
            <a:r>
              <a:rPr lang="en-SG" sz="1600" u="sng" dirty="0">
                <a:solidFill>
                  <a:schemeClr val="accent6"/>
                </a:solidFill>
                <a:hlinkClick r:id="rId7"/>
              </a:rPr>
              <a:t>https://www.datacamp.com</a:t>
            </a:r>
            <a:endParaRPr lang="en-SG" sz="1600" u="sng" dirty="0">
              <a:solidFill>
                <a:schemeClr val="accent6"/>
              </a:solidFill>
            </a:endParaRPr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endParaRPr lang="en-SG" sz="1600" u="sng" dirty="0">
              <a:solidFill>
                <a:schemeClr val="accent6"/>
              </a:solidFill>
            </a:endParaRPr>
          </a:p>
          <a:p>
            <a:pPr marL="285750" lvl="0" indent="-285750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SG" sz="1600" u="sng" dirty="0">
                <a:solidFill>
                  <a:schemeClr val="accent6"/>
                </a:solidFill>
              </a:rPr>
              <a:t>Citi Data Flame: </a:t>
            </a:r>
          </a:p>
        </p:txBody>
      </p:sp>
    </p:spTree>
    <p:extLst>
      <p:ext uri="{BB962C8B-B14F-4D97-AF65-F5344CB8AC3E}">
        <p14:creationId xmlns:p14="http://schemas.microsoft.com/office/powerpoint/2010/main" val="949710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dirty="0"/>
              <a:t>Why Python?</a:t>
            </a:r>
          </a:p>
          <a:p>
            <a:r>
              <a:rPr lang="en-AU" sz="1600" dirty="0">
                <a:solidFill>
                  <a:schemeClr val="accent6"/>
                </a:solidFill>
              </a:rPr>
              <a:t>Python vs Excel</a:t>
            </a:r>
          </a:p>
        </p:txBody>
      </p:sp>
      <p:sp>
        <p:nvSpPr>
          <p:cNvPr id="9" name="Google Shape;148;p15">
            <a:extLst>
              <a:ext uri="{FF2B5EF4-FFF2-40B4-BE49-F238E27FC236}">
                <a16:creationId xmlns:a16="http://schemas.microsoft.com/office/drawing/2014/main" id="{0C34873F-419F-C744-9191-60EB765C3304}"/>
              </a:ext>
            </a:extLst>
          </p:cNvPr>
          <p:cNvSpPr txBox="1">
            <a:spLocks/>
          </p:cNvSpPr>
          <p:nvPr/>
        </p:nvSpPr>
        <p:spPr>
          <a:xfrm>
            <a:off x="1297500" y="1701600"/>
            <a:ext cx="7170000" cy="35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SG" sz="1600" dirty="0">
                <a:solidFill>
                  <a:schemeClr val="accent6"/>
                </a:solidFill>
              </a:rPr>
              <a:t>Why use Python over Excel?</a:t>
            </a:r>
            <a:endParaRPr lang="en-SG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Python works better on large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Python notebooks can be published and shared easily on the internet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It’s easier to do complex operations with python, such as manipulating a lot of data at once, or AI and machine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You can document, graph, and code in the one 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tx1"/>
                </a:solidFill>
              </a:rPr>
              <a:t>Python allows you to automate tasks such as data loading, model deployment, and model optimisation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sz="1600" dirty="0">
              <a:solidFill>
                <a:schemeClr val="tx1"/>
              </a:solidFill>
            </a:endParaRPr>
          </a:p>
          <a:p>
            <a:r>
              <a:rPr lang="en-SG" sz="1600" dirty="0">
                <a:solidFill>
                  <a:schemeClr val="accent6"/>
                </a:solidFill>
              </a:rPr>
              <a:t>However</a:t>
            </a:r>
            <a:r>
              <a:rPr lang="en-SG" sz="1600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Python does require programming knowledge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Python requires server infrastructure to use at scale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If someone does not have python on their local computer, they cannot modify or run your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/>
              <a:t>Excel is still a good tool for small datasets or simple data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G" sz="1600" dirty="0"/>
          </a:p>
          <a:p>
            <a:r>
              <a:rPr lang="en-SG" sz="1600" dirty="0"/>
              <a:t>Use the best tool for the job.</a:t>
            </a:r>
          </a:p>
          <a:p>
            <a:endParaRPr lang="en-SG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178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509750" y="2976406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2800" dirty="0">
                <a:solidFill>
                  <a:schemeClr val="accent6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80650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 descr="footer pag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058400" cy="777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40;p14">
            <a:extLst>
              <a:ext uri="{FF2B5EF4-FFF2-40B4-BE49-F238E27FC236}">
                <a16:creationId xmlns:a16="http://schemas.microsoft.com/office/drawing/2014/main" id="{A6C24558-C7F2-EF41-944B-095EFD7CF88B}"/>
              </a:ext>
            </a:extLst>
          </p:cNvPr>
          <p:cNvSpPr txBox="1">
            <a:spLocks/>
          </p:cNvSpPr>
          <p:nvPr/>
        </p:nvSpPr>
        <p:spPr>
          <a:xfrm>
            <a:off x="1509750" y="29721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AU" sz="2800" dirty="0"/>
              <a:t>Setting up </a:t>
            </a:r>
            <a:r>
              <a:rPr lang="en-AU" sz="2800" dirty="0" err="1"/>
              <a:t>Juypter</a:t>
            </a:r>
            <a:r>
              <a:rPr lang="en-AU" sz="2800" dirty="0"/>
              <a:t> Notebooks</a:t>
            </a:r>
          </a:p>
          <a:p>
            <a:pPr algn="ctr"/>
            <a:r>
              <a:rPr lang="en-AU" sz="1600" dirty="0">
                <a:solidFill>
                  <a:schemeClr val="accent6"/>
                </a:solidFill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1793640380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irls in Tech" id="{E14802E9-7A96-954D-95C5-27011F179CC5}" vid="{F096D991-4EE0-ED4C-B3E0-A3407DB11874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678</TotalTime>
  <Words>6002</Words>
  <Application>Microsoft Office PowerPoint</Application>
  <PresentationFormat>Custom</PresentationFormat>
  <Paragraphs>757</Paragraphs>
  <Slides>60</Slides>
  <Notes>60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1" baseType="lpstr"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Enright</cp:lastModifiedBy>
  <cp:revision>88</cp:revision>
  <dcterms:modified xsi:type="dcterms:W3CDTF">2019-06-09T05:06:18Z</dcterms:modified>
</cp:coreProperties>
</file>